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528" r:id="rId2"/>
    <p:sldId id="258" r:id="rId3"/>
    <p:sldId id="531" r:id="rId4"/>
    <p:sldId id="532" r:id="rId5"/>
    <p:sldId id="529" r:id="rId6"/>
    <p:sldId id="535" r:id="rId7"/>
    <p:sldId id="534" r:id="rId8"/>
    <p:sldId id="536" r:id="rId9"/>
    <p:sldId id="537" r:id="rId10"/>
    <p:sldId id="533" r:id="rId11"/>
    <p:sldId id="538" r:id="rId12"/>
    <p:sldId id="539" r:id="rId13"/>
    <p:sldId id="540" r:id="rId14"/>
    <p:sldId id="541" r:id="rId15"/>
    <p:sldId id="544" r:id="rId16"/>
    <p:sldId id="543" r:id="rId17"/>
    <p:sldId id="548" r:id="rId18"/>
    <p:sldId id="546" r:id="rId19"/>
    <p:sldId id="547" r:id="rId20"/>
    <p:sldId id="549" r:id="rId21"/>
    <p:sldId id="550" r:id="rId22"/>
    <p:sldId id="545" r:id="rId23"/>
    <p:sldId id="552" r:id="rId24"/>
    <p:sldId id="551" r:id="rId25"/>
    <p:sldId id="553" r:id="rId26"/>
    <p:sldId id="554" r:id="rId27"/>
    <p:sldId id="555" r:id="rId28"/>
    <p:sldId id="542" r:id="rId29"/>
    <p:sldId id="556" r:id="rId30"/>
    <p:sldId id="557" r:id="rId31"/>
    <p:sldId id="559" r:id="rId32"/>
    <p:sldId id="558" r:id="rId33"/>
    <p:sldId id="560" r:id="rId34"/>
    <p:sldId id="561" r:id="rId35"/>
    <p:sldId id="562" r:id="rId36"/>
    <p:sldId id="266" r:id="rId37"/>
  </p:sldIdLst>
  <p:sldSz cx="9144000" cy="5143500" type="screen16x9"/>
  <p:notesSz cx="6858000" cy="9144000"/>
  <p:embeddedFontLst>
    <p:embeddedFont>
      <p:font typeface="NanumGothic" panose="020D0604000000000000" pitchFamily="34" charset="-127"/>
      <p:regular r:id="rId39"/>
      <p:bold r:id="rId40"/>
    </p:embeddedFont>
    <p:embeddedFont>
      <p:font typeface="나눔스퀘어" panose="020B0600000101010101" pitchFamily="34" charset="-127"/>
      <p:regular r:id="rId41"/>
    </p:embeddedFont>
    <p:embeddedFont>
      <p:font typeface="Cambria Math" panose="02040503050406030204" pitchFamily="18" charset="0"/>
      <p:regular r:id="rId42"/>
    </p:embeddedFont>
    <p:embeddedFont>
      <p:font typeface="Malgun Gothic" panose="020B0503020000020004" pitchFamily="34" charset="-127"/>
      <p:regular r:id="rId43"/>
      <p:bold r:id="rId44"/>
    </p:embeddedFont>
    <p:embeddedFont>
      <p:font typeface="Montserrat" pitchFamily="2" charset="0"/>
      <p:regular r:id="rId45"/>
      <p:bold r:id="rId46"/>
      <p:italic r:id="rId47"/>
      <p:boldItalic r:id="rId48"/>
    </p:embeddedFont>
    <p:embeddedFont>
      <p:font typeface="Montserrat Light" panose="020F0302020204030204" pitchFamily="34" charset="0"/>
      <p:regular r:id="rId49"/>
      <p:bold r:id="rId50"/>
      <p:italic r:id="rId51"/>
      <p:boldItalic r:id="rId52"/>
    </p:embeddedFont>
    <p:embeddedFont>
      <p:font typeface="NanumSquare" panose="020B0600000101010101" pitchFamily="34" charset="-127"/>
      <p:regular r:id="rId53"/>
    </p:embeddedFont>
    <p:embeddedFont>
      <p:font typeface="NanumSquare Bold" panose="020B0600000101010101" pitchFamily="34" charset="-127"/>
      <p:bold r:id="rId54"/>
    </p:embeddedFont>
    <p:embeddedFont>
      <p:font typeface="Roboto" panose="02000000000000000000" pitchFamily="2" charset="0"/>
      <p:regular r:id="rId55"/>
      <p:bold r:id="rId56"/>
      <p:italic r:id="rId57"/>
      <p:boldItalic r:id="rId58"/>
    </p:embeddedFont>
    <p:embeddedFont>
      <p:font typeface="Roboto Light" panose="020F030202020403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988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io7wxzbTbwWUEzQYE4Jx6EVEGQ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2111BA-88E2-4871-AF8C-BEB11980886E}">
  <a:tblStyle styleId="{192111BA-88E2-4871-AF8C-BEB1198088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51"/>
    <p:restoredTop sz="96197"/>
  </p:normalViewPr>
  <p:slideViewPr>
    <p:cSldViewPr snapToGrid="0">
      <p:cViewPr>
        <p:scale>
          <a:sx n="150" d="100"/>
          <a:sy n="150" d="100"/>
        </p:scale>
        <p:origin x="400" y="2568"/>
      </p:cViewPr>
      <p:guideLst>
        <p:guide orient="horz" pos="1166"/>
        <p:guide pos="2880"/>
        <p:guide orient="horz" pos="29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3A265-BAF1-4231-A838-9F15145FB7F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56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429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904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75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- </a:t>
            </a:r>
            <a:r>
              <a:rPr lang="en-US" dirty="0" err="1"/>
              <a:t>roberta</a:t>
            </a:r>
            <a:r>
              <a:rPr lang="en-US" dirty="0"/>
              <a:t> </a:t>
            </a:r>
            <a:r>
              <a:rPr lang="ko-KR" altLang="en-US" dirty="0"/>
              <a:t>학습 안 했나</a:t>
            </a:r>
            <a:r>
              <a:rPr lang="en-US" altLang="ko-KR" dirty="0"/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ko-KR" dirty="0"/>
              <a:t>-</a:t>
            </a:r>
            <a:r>
              <a:rPr lang="ko-KR" altLang="en-US" dirty="0"/>
              <a:t> 수식 </a:t>
            </a:r>
            <a:r>
              <a:rPr lang="ko-KR" altLang="en-US" dirty="0" err="1"/>
              <a:t>비례한다로</a:t>
            </a:r>
            <a:r>
              <a:rPr lang="ko-KR" altLang="en-US" dirty="0"/>
              <a:t> </a:t>
            </a:r>
            <a:r>
              <a:rPr lang="ko-KR" altLang="en-US" dirty="0" err="1"/>
              <a:t>처리한거</a:t>
            </a:r>
            <a:r>
              <a:rPr lang="en-US" altLang="ko-KR" dirty="0"/>
              <a:t>(x1 </a:t>
            </a:r>
            <a:r>
              <a:rPr lang="ko-KR" altLang="en-US" dirty="0"/>
              <a:t>은 이미 </a:t>
            </a:r>
            <a:r>
              <a:rPr lang="ko-KR" altLang="en-US" dirty="0" err="1"/>
              <a:t>주어진거니까</a:t>
            </a:r>
            <a:r>
              <a:rPr lang="en-US" altLang="ko-KR" dirty="0"/>
              <a:t>,</a:t>
            </a:r>
            <a:r>
              <a:rPr lang="ko-KR" altLang="en-US" dirty="0"/>
              <a:t> 즉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distribution </a:t>
            </a:r>
            <a:r>
              <a:rPr lang="ko-KR" altLang="en-US" dirty="0"/>
              <a:t>은 이미 아니까 상수로 보고</a:t>
            </a:r>
            <a:r>
              <a:rPr lang="en-US" altLang="ko-KR" dirty="0"/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ko-KR" dirty="0"/>
              <a:t>-</a:t>
            </a:r>
            <a:r>
              <a:rPr lang="ko-KR" altLang="en-US" dirty="0"/>
              <a:t> 단어 몇 개 </a:t>
            </a:r>
            <a:r>
              <a:rPr lang="ko-KR" altLang="en-US" dirty="0" err="1"/>
              <a:t>바꾼게</a:t>
            </a:r>
            <a:r>
              <a:rPr lang="ko-KR" altLang="en-US" dirty="0"/>
              <a:t> 오히려 </a:t>
            </a:r>
            <a:r>
              <a:rPr lang="ko-KR" altLang="en-US" dirty="0" err="1"/>
              <a:t>좋을거</a:t>
            </a:r>
            <a:r>
              <a:rPr lang="ko-KR" altLang="en-US" dirty="0"/>
              <a:t> 같은데</a:t>
            </a:r>
            <a:r>
              <a:rPr lang="en-US" altLang="ko-KR" dirty="0"/>
              <a:t>?</a:t>
            </a:r>
            <a:r>
              <a:rPr lang="ko-KR" altLang="en-US" dirty="0"/>
              <a:t> </a:t>
            </a:r>
            <a:r>
              <a:rPr lang="en-US" altLang="ko-KR" dirty="0"/>
              <a:t>(MLM </a:t>
            </a:r>
            <a:r>
              <a:rPr lang="ko-KR" altLang="en-US" dirty="0" err="1"/>
              <a:t>학습한거</a:t>
            </a:r>
            <a:r>
              <a:rPr lang="ko-KR" altLang="en-US" dirty="0"/>
              <a:t> 아니니까</a:t>
            </a:r>
            <a:r>
              <a:rPr lang="en-US" altLang="ko-KR" dirty="0"/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ko-KR" dirty="0"/>
              <a:t>-</a:t>
            </a:r>
            <a:r>
              <a:rPr lang="ko-KR" altLang="en-US" dirty="0"/>
              <a:t> 애초에 소극적 변환이 목표임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8420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396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165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005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398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965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40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705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560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2901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4682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1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779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825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- </a:t>
            </a:r>
            <a:r>
              <a:rPr lang="en-US" dirty="0" err="1"/>
              <a:t>roberta</a:t>
            </a:r>
            <a:r>
              <a:rPr lang="en-US" dirty="0"/>
              <a:t> </a:t>
            </a:r>
            <a:r>
              <a:rPr lang="ko-KR" altLang="en-US" dirty="0"/>
              <a:t>학습 안 했나</a:t>
            </a:r>
            <a:r>
              <a:rPr lang="en-US" altLang="ko-KR" dirty="0"/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ko-KR" dirty="0"/>
              <a:t>-</a:t>
            </a:r>
            <a:r>
              <a:rPr lang="ko-KR" altLang="en-US" dirty="0"/>
              <a:t> 수식 </a:t>
            </a:r>
            <a:r>
              <a:rPr lang="ko-KR" altLang="en-US" dirty="0" err="1"/>
              <a:t>비례한다로</a:t>
            </a:r>
            <a:r>
              <a:rPr lang="ko-KR" altLang="en-US" dirty="0"/>
              <a:t> </a:t>
            </a:r>
            <a:r>
              <a:rPr lang="ko-KR" altLang="en-US" dirty="0" err="1"/>
              <a:t>처리한거</a:t>
            </a:r>
            <a:r>
              <a:rPr lang="en-US" altLang="ko-KR" dirty="0"/>
              <a:t>(x1 </a:t>
            </a:r>
            <a:r>
              <a:rPr lang="ko-KR" altLang="en-US" dirty="0"/>
              <a:t>은 이미 </a:t>
            </a:r>
            <a:r>
              <a:rPr lang="ko-KR" altLang="en-US" dirty="0" err="1"/>
              <a:t>주어진거니까</a:t>
            </a:r>
            <a:r>
              <a:rPr lang="en-US" altLang="ko-KR" dirty="0"/>
              <a:t>,</a:t>
            </a:r>
            <a:r>
              <a:rPr lang="ko-KR" altLang="en-US" dirty="0"/>
              <a:t> 즉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distribution </a:t>
            </a:r>
            <a:r>
              <a:rPr lang="ko-KR" altLang="en-US" dirty="0"/>
              <a:t>은 이미 아니까 상수로 보고</a:t>
            </a:r>
            <a:r>
              <a:rPr lang="en-US" altLang="ko-KR" dirty="0"/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ko-KR" dirty="0"/>
              <a:t>-</a:t>
            </a:r>
            <a:r>
              <a:rPr lang="ko-KR" altLang="en-US" dirty="0"/>
              <a:t> 단어 몇 개 </a:t>
            </a:r>
            <a:r>
              <a:rPr lang="ko-KR" altLang="en-US" dirty="0" err="1"/>
              <a:t>바꾼게</a:t>
            </a:r>
            <a:r>
              <a:rPr lang="ko-KR" altLang="en-US" dirty="0"/>
              <a:t> 오히려 </a:t>
            </a:r>
            <a:r>
              <a:rPr lang="ko-KR" altLang="en-US" dirty="0" err="1"/>
              <a:t>좋을거</a:t>
            </a:r>
            <a:r>
              <a:rPr lang="ko-KR" altLang="en-US" dirty="0"/>
              <a:t> 같은데</a:t>
            </a:r>
            <a:r>
              <a:rPr lang="en-US" altLang="ko-KR" dirty="0"/>
              <a:t>?</a:t>
            </a:r>
            <a:r>
              <a:rPr lang="ko-KR" altLang="en-US" dirty="0"/>
              <a:t> </a:t>
            </a:r>
            <a:r>
              <a:rPr lang="en-US" altLang="ko-KR" dirty="0"/>
              <a:t>(MLM </a:t>
            </a:r>
            <a:r>
              <a:rPr lang="ko-KR" altLang="en-US" dirty="0" err="1"/>
              <a:t>학습한거</a:t>
            </a:r>
            <a:r>
              <a:rPr lang="ko-KR" altLang="en-US" dirty="0"/>
              <a:t> 아니니까</a:t>
            </a:r>
            <a:r>
              <a:rPr lang="en-US" altLang="ko-KR" dirty="0"/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ko-KR" dirty="0"/>
              <a:t>-</a:t>
            </a:r>
            <a:r>
              <a:rPr lang="ko-KR" altLang="en-US" dirty="0"/>
              <a:t> 애초에 소극적 변환이 목표임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6870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620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038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9267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78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1016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9496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6718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5204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- </a:t>
            </a:r>
            <a:r>
              <a:rPr lang="en-US" dirty="0" err="1"/>
              <a:t>roberta</a:t>
            </a:r>
            <a:r>
              <a:rPr lang="en-US" dirty="0"/>
              <a:t> </a:t>
            </a:r>
            <a:r>
              <a:rPr lang="ko-KR" altLang="en-US" dirty="0"/>
              <a:t>학습 안 했나</a:t>
            </a:r>
            <a:r>
              <a:rPr lang="en-US" altLang="ko-KR" dirty="0"/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ko-KR" dirty="0"/>
              <a:t>-</a:t>
            </a:r>
            <a:r>
              <a:rPr lang="ko-KR" altLang="en-US" dirty="0"/>
              <a:t> 수식 </a:t>
            </a:r>
            <a:r>
              <a:rPr lang="ko-KR" altLang="en-US" dirty="0" err="1"/>
              <a:t>비례한다로</a:t>
            </a:r>
            <a:r>
              <a:rPr lang="ko-KR" altLang="en-US" dirty="0"/>
              <a:t> </a:t>
            </a:r>
            <a:r>
              <a:rPr lang="ko-KR" altLang="en-US" dirty="0" err="1"/>
              <a:t>처리한거</a:t>
            </a:r>
            <a:r>
              <a:rPr lang="en-US" altLang="ko-KR" dirty="0"/>
              <a:t>(x1 </a:t>
            </a:r>
            <a:r>
              <a:rPr lang="ko-KR" altLang="en-US" dirty="0"/>
              <a:t>은 이미 </a:t>
            </a:r>
            <a:r>
              <a:rPr lang="ko-KR" altLang="en-US" dirty="0" err="1"/>
              <a:t>주어진거니까</a:t>
            </a:r>
            <a:r>
              <a:rPr lang="en-US" altLang="ko-KR" dirty="0"/>
              <a:t>,</a:t>
            </a:r>
            <a:r>
              <a:rPr lang="ko-KR" altLang="en-US" dirty="0"/>
              <a:t> 즉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distribution </a:t>
            </a:r>
            <a:r>
              <a:rPr lang="ko-KR" altLang="en-US" dirty="0"/>
              <a:t>은 이미 아니까 상수로 보고</a:t>
            </a:r>
            <a:r>
              <a:rPr lang="en-US" altLang="ko-KR" dirty="0"/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ko-KR" dirty="0"/>
              <a:t>-</a:t>
            </a:r>
            <a:r>
              <a:rPr lang="ko-KR" altLang="en-US" dirty="0"/>
              <a:t> 단어 몇 개 </a:t>
            </a:r>
            <a:r>
              <a:rPr lang="ko-KR" altLang="en-US" dirty="0" err="1"/>
              <a:t>바꾼게</a:t>
            </a:r>
            <a:r>
              <a:rPr lang="ko-KR" altLang="en-US" dirty="0"/>
              <a:t> 오히려 </a:t>
            </a:r>
            <a:r>
              <a:rPr lang="ko-KR" altLang="en-US" dirty="0" err="1"/>
              <a:t>좋을거</a:t>
            </a:r>
            <a:r>
              <a:rPr lang="ko-KR" altLang="en-US" dirty="0"/>
              <a:t> 같은데</a:t>
            </a:r>
            <a:r>
              <a:rPr lang="en-US" altLang="ko-KR" dirty="0"/>
              <a:t>?</a:t>
            </a:r>
            <a:r>
              <a:rPr lang="ko-KR" altLang="en-US" dirty="0"/>
              <a:t> </a:t>
            </a:r>
            <a:r>
              <a:rPr lang="en-US" altLang="ko-KR" dirty="0"/>
              <a:t>(MLM </a:t>
            </a:r>
            <a:r>
              <a:rPr lang="ko-KR" altLang="en-US" dirty="0" err="1"/>
              <a:t>학습한거</a:t>
            </a:r>
            <a:r>
              <a:rPr lang="ko-KR" altLang="en-US" dirty="0"/>
              <a:t> 아니니까</a:t>
            </a:r>
            <a:r>
              <a:rPr lang="en-US" altLang="ko-KR" dirty="0"/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ko-KR" dirty="0"/>
              <a:t>-</a:t>
            </a:r>
            <a:r>
              <a:rPr lang="ko-KR" altLang="en-US" dirty="0"/>
              <a:t> 애초에 소극적 변환이 목표임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0764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365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07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943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726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417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54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594359" y="430216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594361" y="1490472"/>
            <a:ext cx="8165700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b="0" i="0">
                <a:solidFill>
                  <a:schemeClr val="dk2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b="0" i="0">
                <a:solidFill>
                  <a:schemeClr val="dk2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i="0">
                <a:solidFill>
                  <a:schemeClr val="dk2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b="0" i="0">
                <a:solidFill>
                  <a:schemeClr val="dk2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b="0" i="0">
                <a:solidFill>
                  <a:schemeClr val="dk2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body" idx="2"/>
          </p:nvPr>
        </p:nvSpPr>
        <p:spPr>
          <a:xfrm>
            <a:off x="594359" y="4780028"/>
            <a:ext cx="8165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None/>
              <a:defRPr sz="6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grpSp>
        <p:nvGrpSpPr>
          <p:cNvPr id="17" name="Google Shape;17;p14"/>
          <p:cNvGrpSpPr/>
          <p:nvPr/>
        </p:nvGrpSpPr>
        <p:grpSpPr>
          <a:xfrm>
            <a:off x="0" y="2"/>
            <a:ext cx="176733" cy="5143501"/>
            <a:chOff x="0" y="2"/>
            <a:chExt cx="176733" cy="5143501"/>
          </a:xfrm>
        </p:grpSpPr>
        <p:pic>
          <p:nvPicPr>
            <p:cNvPr id="18" name="Google Shape;18;p14" descr="Blue Strip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2"/>
              <a:ext cx="176732" cy="5143501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99996" sy="99996" flip="none" algn="tl"/>
            </a:blipFill>
            <a:ln>
              <a:noFill/>
            </a:ln>
          </p:spPr>
        </p:pic>
        <p:sp>
          <p:nvSpPr>
            <p:cNvPr id="19" name="Google Shape;19;p14"/>
            <p:cNvSpPr/>
            <p:nvPr/>
          </p:nvSpPr>
          <p:spPr>
            <a:xfrm rot="-5400000">
              <a:off x="-1084907" y="3566481"/>
              <a:ext cx="2355633" cy="167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Copyright © 2021 Natural Language Processing &amp; Artificial Intelligence Lab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4"/>
          <p:cNvSpPr txBox="1"/>
          <p:nvPr/>
        </p:nvSpPr>
        <p:spPr>
          <a:xfrm>
            <a:off x="8892785" y="4950258"/>
            <a:ext cx="110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4"/>
          <p:cNvSpPr txBox="1"/>
          <p:nvPr/>
        </p:nvSpPr>
        <p:spPr>
          <a:xfrm>
            <a:off x="9007085" y="5064558"/>
            <a:ext cx="110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311700" y="4246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3950100" cy="3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2"/>
          </p:nvPr>
        </p:nvSpPr>
        <p:spPr>
          <a:xfrm>
            <a:off x="4882900" y="448050"/>
            <a:ext cx="3950100" cy="41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4882900" y="445025"/>
            <a:ext cx="395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_Chart">
  <p:cSld name="07_Char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594361" y="1327685"/>
            <a:ext cx="78765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26"/>
          <p:cNvSpPr>
            <a:spLocks noGrp="1"/>
          </p:cNvSpPr>
          <p:nvPr>
            <p:ph type="chart" idx="2"/>
          </p:nvPr>
        </p:nvSpPr>
        <p:spPr>
          <a:xfrm>
            <a:off x="591173" y="2016353"/>
            <a:ext cx="7882200" cy="24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594361" y="354214"/>
            <a:ext cx="81561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algun Gothic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body" idx="3"/>
          </p:nvPr>
        </p:nvSpPr>
        <p:spPr>
          <a:xfrm>
            <a:off x="594361" y="819881"/>
            <a:ext cx="8160300" cy="2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4"/>
          </p:nvPr>
        </p:nvSpPr>
        <p:spPr>
          <a:xfrm>
            <a:off x="594359" y="4780026"/>
            <a:ext cx="8165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Title and Content">
  <p:cSld name="05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>
            <a:spLocks noGrp="1"/>
          </p:cNvSpPr>
          <p:nvPr>
            <p:ph type="title"/>
          </p:nvPr>
        </p:nvSpPr>
        <p:spPr>
          <a:xfrm>
            <a:off x="593725" y="354016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body" idx="1"/>
          </p:nvPr>
        </p:nvSpPr>
        <p:spPr>
          <a:xfrm>
            <a:off x="594360" y="819152"/>
            <a:ext cx="8165700" cy="2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2"/>
          </p:nvPr>
        </p:nvSpPr>
        <p:spPr>
          <a:xfrm>
            <a:off x="594360" y="1490472"/>
            <a:ext cx="8165700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body" idx="3"/>
          </p:nvPr>
        </p:nvSpPr>
        <p:spPr>
          <a:xfrm>
            <a:off x="594359" y="4780026"/>
            <a:ext cx="8165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600"/>
              <a:buNone/>
              <a:defRPr sz="3600">
                <a:solidFill>
                  <a:srgbClr val="6D9EE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311700" y="1152144"/>
            <a:ext cx="3950100" cy="3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FF"/>
              </a:buClr>
              <a:buSzPts val="2400"/>
              <a:buFont typeface="Montserrat Light"/>
              <a:buNone/>
              <a:defRPr sz="2400" b="0" i="0" u="none" strike="noStrike" cap="none">
                <a:solidFill>
                  <a:srgbClr val="0077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Montserrat"/>
              <a:buChar char="•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A188771-0C65-4094-93AC-C78ED920C801}"/>
              </a:ext>
            </a:extLst>
          </p:cNvPr>
          <p:cNvSpPr/>
          <p:nvPr/>
        </p:nvSpPr>
        <p:spPr>
          <a:xfrm>
            <a:off x="0" y="0"/>
            <a:ext cx="9144000" cy="80963"/>
          </a:xfrm>
          <a:prstGeom prst="rect">
            <a:avLst/>
          </a:prstGeom>
          <a:solidFill>
            <a:srgbClr val="8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AA74E08-281A-4DD3-B21A-CCD4CB44B27B}"/>
              </a:ext>
            </a:extLst>
          </p:cNvPr>
          <p:cNvSpPr/>
          <p:nvPr/>
        </p:nvSpPr>
        <p:spPr>
          <a:xfrm>
            <a:off x="0" y="5062537"/>
            <a:ext cx="9144000" cy="80963"/>
          </a:xfrm>
          <a:prstGeom prst="rect">
            <a:avLst/>
          </a:prstGeom>
          <a:solidFill>
            <a:srgbClr val="85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6CC000C-97F4-4D6D-A163-C9DF9A94E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28" b="89805" l="4795" r="98014">
                        <a14:foregroundMark x1="5822" y1="37744" x2="5822" y2="37744"/>
                        <a14:foregroundMark x1="16233" y1="69631" x2="16233" y2="69631"/>
                        <a14:foregroundMark x1="15411" y1="78959" x2="15411" y2="78959"/>
                        <a14:foregroundMark x1="15000" y1="76573" x2="14452" y2="75705"/>
                        <a14:foregroundMark x1="15753" y1="72451" x2="18219" y2="70065"/>
                        <a14:foregroundMark x1="6233" y1="57267" x2="4795" y2="56616"/>
                        <a14:foregroundMark x1="32740" y1="28850" x2="32740" y2="32321"/>
                        <a14:foregroundMark x1="36301" y1="35141" x2="36370" y2="35792"/>
                        <a14:foregroundMark x1="37945" y1="32972" x2="38014" y2="30803"/>
                        <a14:foregroundMark x1="32671" y1="51410" x2="32603" y2="49024"/>
                        <a14:foregroundMark x1="32260" y1="68113" x2="32329" y2="70933"/>
                        <a14:foregroundMark x1="35137" y1="52061" x2="36027" y2="52495"/>
                        <a14:foregroundMark x1="37123" y1="55531" x2="37877" y2="52061"/>
                        <a14:foregroundMark x1="41233" y1="52928" x2="40822" y2="57267"/>
                        <a14:foregroundMark x1="39041" y1="72234" x2="39452" y2="80043"/>
                        <a14:foregroundMark x1="41301" y1="79176" x2="41918" y2="73319"/>
                        <a14:foregroundMark x1="46507" y1="73319" x2="44932" y2="73970"/>
                        <a14:foregroundMark x1="47397" y1="69848" x2="47397" y2="69848"/>
                        <a14:foregroundMark x1="47671" y1="74187" x2="47671" y2="82430"/>
                        <a14:foregroundMark x1="49110" y1="74837" x2="50548" y2="71367"/>
                        <a14:foregroundMark x1="51507" y1="75488" x2="51712" y2="82646"/>
                        <a14:foregroundMark x1="55137" y1="73102" x2="54795" y2="81562"/>
                        <a14:foregroundMark x1="56370" y1="74837" x2="56370" y2="74837"/>
                        <a14:foregroundMark x1="56507" y1="70065" x2="56507" y2="70065"/>
                        <a14:foregroundMark x1="58288" y1="74620" x2="60137" y2="77657"/>
                        <a14:foregroundMark x1="61712" y1="80911" x2="61438" y2="70933"/>
                        <a14:foregroundMark x1="63356" y1="58351" x2="60616" y2="58785"/>
                        <a14:foregroundMark x1="56849" y1="59219" x2="59521" y2="55965"/>
                        <a14:foregroundMark x1="55479" y1="55531" x2="55205" y2="50325"/>
                        <a14:foregroundMark x1="49110" y1="53579" x2="46438" y2="56616"/>
                        <a14:foregroundMark x1="48425" y1="61605" x2="50411" y2="60521"/>
                        <a14:foregroundMark x1="55205" y1="27332" x2="56644" y2="39262"/>
                        <a14:foregroundMark x1="56644" y1="39262" x2="57808" y2="40347"/>
                        <a14:foregroundMark x1="51233" y1="40781" x2="51096" y2="29067"/>
                        <a14:foregroundMark x1="49863" y1="33623" x2="49863" y2="39479"/>
                        <a14:foregroundMark x1="46233" y1="32755" x2="44452" y2="39262"/>
                        <a14:foregroundMark x1="42808" y1="39913" x2="42740" y2="33406"/>
                        <a14:foregroundMark x1="59315" y1="32321" x2="61575" y2="40564"/>
                        <a14:foregroundMark x1="62945" y1="39262" x2="65411" y2="40130"/>
                        <a14:foregroundMark x1="68767" y1="31236" x2="68973" y2="38829"/>
                        <a14:foregroundMark x1="70685" y1="32755" x2="73082" y2="35792"/>
                        <a14:foregroundMark x1="74863" y1="32104" x2="76301" y2="42516"/>
                        <a14:foregroundMark x1="78151" y1="33189" x2="80479" y2="39046"/>
                        <a14:foregroundMark x1="81507" y1="36659" x2="84041" y2="31670"/>
                        <a14:foregroundMark x1="39315" y1="53362" x2="38493" y2="60738"/>
                        <a14:foregroundMark x1="65753" y1="81562" x2="65685" y2="68980"/>
                        <a14:foregroundMark x1="66781" y1="74403" x2="69589" y2="82430"/>
                        <a14:foregroundMark x1="70137" y1="74187" x2="71986" y2="72668"/>
                        <a14:foregroundMark x1="70822" y1="70065" x2="72534" y2="81779"/>
                        <a14:foregroundMark x1="72534" y1="81779" x2="72740" y2="81779"/>
                        <a14:foregroundMark x1="76507" y1="69848" x2="76438" y2="82430"/>
                        <a14:foregroundMark x1="76438" y1="82430" x2="76712" y2="83514"/>
                        <a14:foregroundMark x1="78151" y1="71150" x2="78014" y2="81779"/>
                        <a14:foregroundMark x1="79178" y1="70716" x2="79178" y2="83514"/>
                        <a14:foregroundMark x1="79178" y1="83514" x2="79178" y2="83514"/>
                        <a14:foregroundMark x1="82603" y1="74837" x2="83493" y2="82646"/>
                        <a14:foregroundMark x1="79041" y1="70716" x2="79178" y2="70065"/>
                        <a14:foregroundMark x1="51712" y1="69631" x2="52055" y2="70282"/>
                        <a14:foregroundMark x1="86644" y1="73319" x2="86575" y2="81996"/>
                        <a14:foregroundMark x1="88425" y1="75271" x2="90548" y2="81996"/>
                        <a14:foregroundMark x1="91575" y1="79176" x2="93699" y2="74620"/>
                        <a14:foregroundMark x1="95890" y1="75271" x2="98014" y2="74837"/>
                        <a14:foregroundMark x1="81644" y1="39913" x2="83904" y2="40347"/>
                        <a14:foregroundMark x1="79452" y1="68980" x2="80000" y2="68547"/>
                        <a14:foregroundMark x1="55205" y1="49024" x2="56027" y2="475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33893"/>
            <a:ext cx="2300701" cy="726455"/>
          </a:xfrm>
          <a:prstGeom prst="rect">
            <a:avLst/>
          </a:prstGeom>
        </p:spPr>
      </p:pic>
      <p:pic>
        <p:nvPicPr>
          <p:cNvPr id="14" name="그림 13" descr="음식이(가) 표시된 사진&#10;&#10;자동 생성된 설명">
            <a:extLst>
              <a:ext uri="{FF2B5EF4-FFF2-40B4-BE49-F238E27FC236}">
                <a16:creationId xmlns:a16="http://schemas.microsoft.com/office/drawing/2014/main" id="{3BF860D9-DFD1-4902-AD80-F5DA4A24A6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625" b="98805" l="2353" r="97479">
                        <a14:foregroundMark x1="3866" y1="71331" x2="9076" y2="71331"/>
                        <a14:foregroundMark x1="23193" y1="71502" x2="25882" y2="71331"/>
                        <a14:foregroundMark x1="68403" y1="70648" x2="67899" y2="72014"/>
                        <a14:foregroundMark x1="76975" y1="73038" x2="76639" y2="75768"/>
                        <a14:foregroundMark x1="76471" y1="84130" x2="76134" y2="85154"/>
                        <a14:foregroundMark x1="87227" y1="70990" x2="88739" y2="70990"/>
                        <a14:foregroundMark x1="91429" y1="81058" x2="91429" y2="82253"/>
                        <a14:foregroundMark x1="97815" y1="73549" x2="97143" y2="77133"/>
                        <a14:foregroundMark x1="43529" y1="72184" x2="42353" y2="83788"/>
                        <a14:foregroundMark x1="42353" y1="83788" x2="48235" y2="83959"/>
                        <a14:foregroundMark x1="48235" y1="83959" x2="48571" y2="83788"/>
                        <a14:foregroundMark x1="4874" y1="95051" x2="4874" y2="95051"/>
                        <a14:foregroundMark x1="3025" y1="95222" x2="2857" y2="97270"/>
                        <a14:foregroundMark x1="8908" y1="94539" x2="10420" y2="93857"/>
                        <a14:foregroundMark x1="17479" y1="94369" x2="17143" y2="96246"/>
                        <a14:foregroundMark x1="24202" y1="95563" x2="24034" y2="97611"/>
                        <a14:foregroundMark x1="29748" y1="97611" x2="30252" y2="96758"/>
                        <a14:foregroundMark x1="40672" y1="95392" x2="40504" y2="97952"/>
                        <a14:foregroundMark x1="20168" y1="94027" x2="19496" y2="95904"/>
                        <a14:foregroundMark x1="49748" y1="95392" x2="51597" y2="97611"/>
                        <a14:foregroundMark x1="56471" y1="94027" x2="56303" y2="96928"/>
                        <a14:foregroundMark x1="59832" y1="94710" x2="61176" y2="98123"/>
                        <a14:foregroundMark x1="66555" y1="93515" x2="68571" y2="93515"/>
                        <a14:foregroundMark x1="72101" y1="93857" x2="71765" y2="95392"/>
                        <a14:foregroundMark x1="81513" y1="93515" x2="78655" y2="95392"/>
                        <a14:foregroundMark x1="84538" y1="93345" x2="84538" y2="96075"/>
                        <a14:foregroundMark x1="87731" y1="93515" x2="89916" y2="93515"/>
                        <a14:foregroundMark x1="93277" y1="94027" x2="95462" y2="98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403"/>
          <a:stretch/>
        </p:blipFill>
        <p:spPr>
          <a:xfrm>
            <a:off x="7638365" y="4476875"/>
            <a:ext cx="1438058" cy="475838"/>
          </a:xfrm>
          <a:prstGeom prst="rect">
            <a:avLst/>
          </a:prstGeom>
        </p:spPr>
      </p:pic>
      <p:sp>
        <p:nvSpPr>
          <p:cNvPr id="21" name="슬라이드 번호 개체 틀 20">
            <a:extLst>
              <a:ext uri="{FF2B5EF4-FFF2-40B4-BE49-F238E27FC236}">
                <a16:creationId xmlns:a16="http://schemas.microsoft.com/office/drawing/2014/main" id="{37AB13FE-A583-4D3D-BB36-CDE4F231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4EF5-1F10-475D-BC6F-14645FB99147}" type="slidenum">
              <a:rPr lang="ko-KR" altLang="en-US" smtClean="0"/>
              <a:t>1</a:t>
            </a:fld>
            <a:endParaRPr lang="ko-KR" altLang="en-US" dirty="0"/>
          </a:p>
        </p:txBody>
      </p:sp>
      <p:sp>
        <p:nvSpPr>
          <p:cNvPr id="15" name="Google Shape;82;p1">
            <a:extLst>
              <a:ext uri="{FF2B5EF4-FFF2-40B4-BE49-F238E27FC236}">
                <a16:creationId xmlns:a16="http://schemas.microsoft.com/office/drawing/2014/main" id="{D40EB7EB-E4E8-634A-A138-CB77401D929B}"/>
              </a:ext>
            </a:extLst>
          </p:cNvPr>
          <p:cNvSpPr txBox="1"/>
          <p:nvPr/>
        </p:nvSpPr>
        <p:spPr>
          <a:xfrm>
            <a:off x="2663326" y="1690523"/>
            <a:ext cx="3831053" cy="46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rgbClr val="4C4946"/>
                </a:solidFill>
                <a:latin typeface="NanumSquare" panose="020B0600000101010101" pitchFamily="34" charset="-127"/>
                <a:ea typeface="NanumSquare" panose="020B0600000101010101" pitchFamily="34" charset="-127"/>
                <a:cs typeface="Montserrat SemiBold"/>
                <a:sym typeface="Montserrat SemiBold"/>
              </a:rPr>
              <a:t>NLP&amp;AI</a:t>
            </a:r>
            <a:r>
              <a:rPr lang="en-US" sz="1800" b="0" i="0" u="none" strike="noStrike" cap="none" dirty="0">
                <a:solidFill>
                  <a:srgbClr val="4C4946"/>
                </a:solidFill>
                <a:latin typeface="NanumSquare" panose="020B0600000101010101" pitchFamily="34" charset="-127"/>
                <a:ea typeface="NanumSquare" panose="020B0600000101010101" pitchFamily="34" charset="-127"/>
                <a:cs typeface="Montserrat SemiBold"/>
                <a:sym typeface="Montserrat SemiBold"/>
              </a:rPr>
              <a:t> </a:t>
            </a:r>
            <a:r>
              <a:rPr lang="ko-KR" altLang="en-US" sz="1800" b="0" i="0" u="none" strike="noStrike" cap="none" dirty="0">
                <a:solidFill>
                  <a:srgbClr val="4C4946"/>
                </a:solidFill>
                <a:latin typeface="NanumSquare" panose="020B0600000101010101" pitchFamily="34" charset="-127"/>
                <a:ea typeface="NanumSquare" panose="020B0600000101010101" pitchFamily="34" charset="-127"/>
                <a:cs typeface="Montserrat SemiBold"/>
                <a:sym typeface="Montserrat SemiBold"/>
              </a:rPr>
              <a:t>연구실 세미나</a:t>
            </a:r>
            <a:r>
              <a:rPr lang="en-US" altLang="ko-KR" sz="1800" b="0" i="0" u="none" strike="noStrike" cap="none" dirty="0">
                <a:solidFill>
                  <a:srgbClr val="4C4946"/>
                </a:solidFill>
                <a:latin typeface="NanumSquare" panose="020B0600000101010101" pitchFamily="34" charset="-127"/>
                <a:ea typeface="NanumSquare" panose="020B0600000101010101" pitchFamily="34" charset="-127"/>
                <a:cs typeface="Montserrat SemiBold"/>
                <a:sym typeface="Montserrat SemiBold"/>
              </a:rPr>
              <a:t> (02/09, Thu)</a:t>
            </a:r>
            <a:endParaRPr sz="1800" b="0" i="0" u="none" strike="noStrike" cap="none" dirty="0">
              <a:solidFill>
                <a:srgbClr val="4C4946"/>
              </a:solidFill>
              <a:latin typeface="NanumSquare" panose="020B0600000101010101" pitchFamily="34" charset="-127"/>
              <a:ea typeface="NanumSquare" panose="020B0600000101010101" pitchFamily="34" charset="-127"/>
              <a:cs typeface="Montserrat SemiBold"/>
              <a:sym typeface="Montserrat SemiBold"/>
            </a:endParaRPr>
          </a:p>
        </p:txBody>
      </p:sp>
      <p:sp>
        <p:nvSpPr>
          <p:cNvPr id="18" name="Google Shape;83;p1">
            <a:extLst>
              <a:ext uri="{FF2B5EF4-FFF2-40B4-BE49-F238E27FC236}">
                <a16:creationId xmlns:a16="http://schemas.microsoft.com/office/drawing/2014/main" id="{78B2B9AD-3305-7C45-B8A8-0690C030ED54}"/>
              </a:ext>
            </a:extLst>
          </p:cNvPr>
          <p:cNvSpPr txBox="1"/>
          <p:nvPr/>
        </p:nvSpPr>
        <p:spPr>
          <a:xfrm>
            <a:off x="6290888" y="3760333"/>
            <a:ext cx="947446" cy="51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김진성</a:t>
            </a:r>
            <a:endParaRPr b="0" i="0" u="none" strike="noStrike" cap="none" dirty="0">
              <a:solidFill>
                <a:srgbClr val="000000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</p:txBody>
      </p:sp>
      <p:pic>
        <p:nvPicPr>
          <p:cNvPr id="20" name="Google Shape;85;p1">
            <a:extLst>
              <a:ext uri="{FF2B5EF4-FFF2-40B4-BE49-F238E27FC236}">
                <a16:creationId xmlns:a16="http://schemas.microsoft.com/office/drawing/2014/main" id="{870325B4-C1D1-D545-8B56-9D1120BCC5F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21469" r="24488" b="39646"/>
          <a:stretch/>
        </p:blipFill>
        <p:spPr>
          <a:xfrm>
            <a:off x="4194979" y="593849"/>
            <a:ext cx="762000" cy="10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60575C24-28EE-6438-B0AA-D9E98F1401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091" y="2121031"/>
            <a:ext cx="7065818" cy="75922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955B893-A54D-8119-E108-EE1F576725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1" y="3279450"/>
            <a:ext cx="7772400" cy="448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72F17A-D717-463F-AF9B-61137DE12525}"/>
              </a:ext>
            </a:extLst>
          </p:cNvPr>
          <p:cNvSpPr txBox="1"/>
          <p:nvPr/>
        </p:nvSpPr>
        <p:spPr>
          <a:xfrm>
            <a:off x="857557" y="2177508"/>
            <a:ext cx="35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b="1" dirty="0"/>
              <a:t>(</a:t>
            </a:r>
            <a:r>
              <a:rPr kumimoji="1" lang="en-US" altLang="ko-Kore-KR" b="1" dirty="0"/>
              <a:t>1</a:t>
            </a:r>
            <a:r>
              <a:rPr kumimoji="1" lang="en-US" altLang="ko-KR" b="1" dirty="0"/>
              <a:t>)</a:t>
            </a:r>
            <a:endParaRPr kumimoji="1" lang="ko-Kore-KR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26FD2-DA87-1F1A-1B74-2E9341EEFB41}"/>
              </a:ext>
            </a:extLst>
          </p:cNvPr>
          <p:cNvSpPr txBox="1"/>
          <p:nvPr/>
        </p:nvSpPr>
        <p:spPr>
          <a:xfrm>
            <a:off x="417455" y="3336355"/>
            <a:ext cx="35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b="1" dirty="0"/>
              <a:t>(3)</a:t>
            </a:r>
            <a:endParaRPr kumimoji="1" lang="ko-Kore-KR" altLang="en-US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665BE21-EAB7-92A3-90D0-EE8EBFFD21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4255" y="2874444"/>
            <a:ext cx="6729194" cy="388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737D0A-9424-DC32-1EFF-88B183B7CA1C}"/>
              </a:ext>
            </a:extLst>
          </p:cNvPr>
          <p:cNvSpPr txBox="1"/>
          <p:nvPr/>
        </p:nvSpPr>
        <p:spPr>
          <a:xfrm>
            <a:off x="883587" y="2916098"/>
            <a:ext cx="35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b="1" dirty="0"/>
              <a:t>(2)</a:t>
            </a:r>
            <a:endParaRPr kumimoji="1" lang="ko-Kore-KR" altLang="en-US" b="1" dirty="0"/>
          </a:p>
        </p:txBody>
      </p:sp>
    </p:spTree>
    <p:extLst>
      <p:ext uri="{BB962C8B-B14F-4D97-AF65-F5344CB8AC3E}">
        <p14:creationId xmlns:p14="http://schemas.microsoft.com/office/powerpoint/2010/main" val="21249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Experiments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en-US" b="1" i="0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Results</a:t>
            </a:r>
            <a:endParaRPr lang="en-US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ko-KR" alt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Wingdings" pitchFamily="2" charset="2"/>
              </a:rPr>
              <a:t>작은 규모의 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Wingdings" pitchFamily="2" charset="2"/>
              </a:rPr>
              <a:t>PLM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만을 가지고도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학습 없이도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해당 태스크에 지도 학습한 모델들 혹은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LLM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(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람다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)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사용한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SOTA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에 준하는 성능을 기록함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676C1D7-0B1C-06BD-30F8-AF6E4318C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640" y="233795"/>
            <a:ext cx="4085054" cy="4675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0B2B91-EB1D-5D27-E4A7-547A23F80390}"/>
              </a:ext>
            </a:extLst>
          </p:cNvPr>
          <p:cNvSpPr txBox="1"/>
          <p:nvPr/>
        </p:nvSpPr>
        <p:spPr>
          <a:xfrm rot="16200000">
            <a:off x="-647877" y="781177"/>
            <a:ext cx="1843364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Prompt-and-</a:t>
            </a:r>
            <a:r>
              <a:rPr kumimoji="1" lang="en-US" altLang="ko-Kore-KR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Rerank</a:t>
            </a:r>
            <a:endParaRPr kumimoji="1" lang="ko-Kore-KR" altLang="en-US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23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Analysis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Human Evaluation </a:t>
            </a:r>
            <a:r>
              <a:rPr lang="en-US" b="1" i="0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Results</a:t>
            </a:r>
            <a:endParaRPr lang="en-US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ko-KR" alt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Wingdings" pitchFamily="2" charset="2"/>
              </a:rPr>
              <a:t>작은 규모의 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Wingdings" pitchFamily="2" charset="2"/>
              </a:rPr>
              <a:t>PLM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만을 가지고도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학습 없이도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해당 태스크에 지도 학습한 모델들 혹은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LLM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(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람다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)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사용한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SOTA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에 준하는 성능을 기록함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8EF935D-9B1A-BB61-6255-4E5A17EEE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00682"/>
            <a:ext cx="7772400" cy="1938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03176F-E9FE-4796-CAF7-0721556C6A29}"/>
              </a:ext>
            </a:extLst>
          </p:cNvPr>
          <p:cNvSpPr txBox="1"/>
          <p:nvPr/>
        </p:nvSpPr>
        <p:spPr>
          <a:xfrm rot="16200000">
            <a:off x="-647877" y="781177"/>
            <a:ext cx="1843364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Prompt-and-</a:t>
            </a:r>
            <a:r>
              <a:rPr kumimoji="1" lang="en-US" altLang="ko-Kore-KR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Rerank</a:t>
            </a:r>
            <a:endParaRPr kumimoji="1" lang="ko-Kore-KR" altLang="en-US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11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Analysis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Prompt design</a:t>
            </a:r>
            <a:endParaRPr lang="en-US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- Prompt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구성에 따른 성능 차이 분석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EC65B92-2DA4-9F74-4B99-C80BBF8E5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56" y="233795"/>
            <a:ext cx="3561354" cy="4675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97399F-AFD7-3637-0869-CE1B5F7CB5EF}"/>
              </a:ext>
            </a:extLst>
          </p:cNvPr>
          <p:cNvSpPr txBox="1"/>
          <p:nvPr/>
        </p:nvSpPr>
        <p:spPr>
          <a:xfrm rot="16200000">
            <a:off x="-647877" y="781177"/>
            <a:ext cx="1843364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Prompt-and-</a:t>
            </a:r>
            <a:r>
              <a:rPr kumimoji="1" lang="en-US" altLang="ko-Kore-KR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Rerank</a:t>
            </a:r>
            <a:endParaRPr kumimoji="1" lang="ko-Kore-KR" altLang="en-US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7072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Implications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ko-KR" alt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잘한 점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?</a:t>
            </a:r>
            <a:endParaRPr lang="en-US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-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일단 성능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(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심지어 학습 모델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or LLM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사용 연구에 준하는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분석 많음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고정 관념을 깸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학습 없이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인퍼만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돌려서는 못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붙을거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같은데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..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붙었네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?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ko-KR" alt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Wingdings" pitchFamily="2" charset="2"/>
              </a:rPr>
              <a:t>뻔뻔함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(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아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..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이거 맞나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..?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싶어도 일단 우기고 보자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뭐라도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말 붙여서 컨텐츠 만들어내는게 중요하고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     좀 그렇다 싶으면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풋노트로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빼더라도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..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9A14F46-0B58-D145-8107-D2F0D566C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258" y="1788407"/>
            <a:ext cx="4240331" cy="90264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41C4E6B-E992-0818-9476-8380980D6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341" y="3181437"/>
            <a:ext cx="4701455" cy="1370535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E2EAD78-5FFD-CC31-0823-2AA13CAF14B2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6730069" y="2691052"/>
            <a:ext cx="3355" cy="49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[R] 10">
            <a:extLst>
              <a:ext uri="{FF2B5EF4-FFF2-40B4-BE49-F238E27FC236}">
                <a16:creationId xmlns:a16="http://schemas.microsoft.com/office/drawing/2014/main" id="{199CE6B4-4FB4-CF3C-089B-5A88C6DBAE40}"/>
              </a:ext>
            </a:extLst>
          </p:cNvPr>
          <p:cNvCxnSpPr/>
          <p:nvPr/>
        </p:nvCxnSpPr>
        <p:spPr>
          <a:xfrm>
            <a:off x="7318228" y="4104166"/>
            <a:ext cx="94023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C3769D2-8A70-BB4D-478F-6B242DDE113B}"/>
              </a:ext>
            </a:extLst>
          </p:cNvPr>
          <p:cNvSpPr/>
          <p:nvPr/>
        </p:nvSpPr>
        <p:spPr>
          <a:xfrm>
            <a:off x="5646438" y="2126512"/>
            <a:ext cx="1157511" cy="2232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3948D-034F-FC7F-A0C8-4BA7C6608948}"/>
              </a:ext>
            </a:extLst>
          </p:cNvPr>
          <p:cNvSpPr txBox="1"/>
          <p:nvPr/>
        </p:nvSpPr>
        <p:spPr>
          <a:xfrm rot="16200000">
            <a:off x="-647877" y="781177"/>
            <a:ext cx="1843364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Prompt-and-</a:t>
            </a:r>
            <a:r>
              <a:rPr kumimoji="1" lang="en-US" altLang="ko-Kore-KR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Rerank</a:t>
            </a:r>
            <a:endParaRPr kumimoji="1" lang="ko-Kore-KR" altLang="en-US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9787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Motivation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Previous approaches</a:t>
            </a:r>
            <a:endParaRPr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- Sequence-to-sequence 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방식</a:t>
            </a:r>
            <a:endParaRPr lang="en-US" altLang="ko-KR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source style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text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target style text</a:t>
            </a:r>
            <a:endParaRPr lang="en-US" altLang="ko-KR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semantic content preservation 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이 어렵다는 단점 존재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Generative models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의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intrinsic knowledge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에 의존하므로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-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Masking-Filling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방식</a:t>
            </a:r>
            <a:endParaRPr lang="en-US" altLang="ko-KR"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 . Source text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의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s</a:t>
            </a:r>
            <a:r>
              <a:rPr 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tylistic words </a:t>
            </a:r>
            <a:r>
              <a:rPr lang="ko-KR" altLang="en-US" dirty="0" err="1">
                <a:latin typeface="NanumSquare" panose="020B0600000101010101" pitchFamily="34" charset="-127"/>
                <a:ea typeface="NanumSquare" panose="020B0600000101010101" pitchFamily="34" charset="-127"/>
              </a:rPr>
              <a:t>를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masking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하고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해당 부분을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target style words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로 대체</a:t>
            </a:r>
            <a:endParaRPr lang="en-US"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</a:t>
            </a:r>
            <a:r>
              <a:rPr 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 stylistic words </a:t>
            </a:r>
            <a:r>
              <a:rPr lang="ko-KR" altLang="en-US" dirty="0" err="1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를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주로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average attention scores </a:t>
            </a:r>
            <a:r>
              <a:rPr lang="ko-KR" altLang="en-US" dirty="0" err="1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를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사용해서 선택하는데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endParaRPr lang="en-US" altLang="ko-KR" dirty="0"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      </a:t>
            </a:r>
            <a:r>
              <a:rPr 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attention distribution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이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insignificant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할 경우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non-stylistic words </a:t>
            </a:r>
            <a:r>
              <a:rPr lang="ko-KR" altLang="en-US" dirty="0" err="1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를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삭제 하는 단점 발생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주로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BERT </a:t>
            </a:r>
            <a:r>
              <a:rPr lang="ko-KR" altLang="en-US" dirty="0" err="1">
                <a:latin typeface="NanumSquare" panose="020B0600000101010101" pitchFamily="34" charset="-127"/>
                <a:ea typeface="NanumSquare" panose="020B0600000101010101" pitchFamily="34" charset="-127"/>
              </a:rPr>
              <a:t>를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사용하는데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style classifier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로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supervision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해서 채우거나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 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target domain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에서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similar attributes </a:t>
            </a:r>
            <a:r>
              <a:rPr lang="ko-KR" altLang="en-US" dirty="0" err="1">
                <a:latin typeface="NanumSquare" panose="020B0600000101010101" pitchFamily="34" charset="-127"/>
                <a:ea typeface="NanumSquare" panose="020B0600000101010101" pitchFamily="34" charset="-127"/>
              </a:rPr>
              <a:t>를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가진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retrieved words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로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filling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함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 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diversity and semantic consistency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보장 안 됨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AD9548-A9E3-3EA2-CFC3-3BC84F91E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72" b="9626"/>
          <a:stretch/>
        </p:blipFill>
        <p:spPr>
          <a:xfrm rot="16200000">
            <a:off x="-2243652" y="2467937"/>
            <a:ext cx="5055743" cy="1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63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Motivation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Problem Statement</a:t>
            </a:r>
            <a:endParaRPr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- 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하지만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,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앞선 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Mask filling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방식에서 결여되어 있는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diversity and semantic consistency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는 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TST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태스크에서 중요한 요소임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특히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target domain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의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semantically-consistent counterpart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로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대체되어야만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함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e.g.)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“fast”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 “slow”, “worst”  “best” (o), “poor” (x) </a:t>
            </a:r>
            <a:endParaRPr lang="en-US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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결국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filled words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의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diversity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와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consistency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가 부족한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Mask filling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기법의 한계를 극복해보고자 함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AD9548-A9E3-3EA2-CFC3-3BC84F91E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72" b="9626"/>
          <a:stretch/>
        </p:blipFill>
        <p:spPr>
          <a:xfrm rot="16200000">
            <a:off x="-2243652" y="2467937"/>
            <a:ext cx="5055743" cy="1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08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Method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Adversarial Masking and Styled Filling approach</a:t>
            </a:r>
            <a:r>
              <a:rPr lang="ko-KR" alt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 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(AMSF)</a:t>
            </a:r>
            <a:endParaRPr lang="en-US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-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AD9548-A9E3-3EA2-CFC3-3BC84F91E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72" b="9626"/>
          <a:stretch/>
        </p:blipFill>
        <p:spPr>
          <a:xfrm rot="16200000">
            <a:off x="-2243652" y="2467937"/>
            <a:ext cx="5055743" cy="19212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048AC572-1059-1D43-FF36-0E11381BA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62" y="1445518"/>
            <a:ext cx="7918788" cy="35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15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Method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Adversarial Masking and Styled Filling approach</a:t>
            </a:r>
            <a:r>
              <a:rPr lang="ko-KR" alt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 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(AMSF)</a:t>
            </a:r>
            <a:endParaRPr lang="en-US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Source domain corpus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와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Target domain corpus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가 둘 다 존재할 때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endParaRPr lang="en-US" altLang="ko-KR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- 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세 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phases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로 훈련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1) stylistic words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의 위치를 찍는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mask vector ([0,1,1...])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를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만드는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Mask Predictor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2) MLM model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을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target-style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로 사전 학습 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3)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MLM model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을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source-style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에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파인튜닝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(supervised by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학습된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classifier, Discriminator)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AD9548-A9E3-3EA2-CFC3-3BC84F91E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72" b="9626"/>
          <a:stretch/>
        </p:blipFill>
        <p:spPr>
          <a:xfrm rot="16200000">
            <a:off x="-2243652" y="2467937"/>
            <a:ext cx="5055743" cy="19212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D4648EA-D7EF-D84C-1B61-CD9FEB9F4A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382"/>
          <a:stretch/>
        </p:blipFill>
        <p:spPr>
          <a:xfrm>
            <a:off x="1078175" y="2407809"/>
            <a:ext cx="7002026" cy="26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22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Method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Adversarial Masking and Styled Filling approach</a:t>
            </a:r>
            <a:r>
              <a:rPr lang="ko-KR" alt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 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(AMSF)</a:t>
            </a:r>
            <a:endParaRPr lang="en-US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&lt;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Mask Predictor&gt; :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stylistic words </a:t>
            </a:r>
            <a:r>
              <a:rPr lang="ko-KR" alt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식별</a:t>
            </a:r>
            <a:endParaRPr lang="en-US" altLang="ko-KR" b="1" dirty="0">
              <a:solidFill>
                <a:schemeClr val="dk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400" b="1" i="0" u="none" strike="noStrike" cap="none" dirty="0">
              <a:solidFill>
                <a:schemeClr val="dk1"/>
              </a:solidFill>
              <a:latin typeface="NanumSquare Bold" panose="020B0600000101010101" pitchFamily="34" charset="-127"/>
              <a:ea typeface="NanumSquare Bold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text X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를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입력으로 받아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mask vector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산출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(0 – masking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–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style word, 1 –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유지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– content word)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  e.g.) “The waiters are </a:t>
            </a:r>
            <a:r>
              <a:rPr lang="en-US" altLang="ko-KR" i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friendly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and </a:t>
            </a:r>
            <a:r>
              <a:rPr lang="en-US" altLang="ko-KR" i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nice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.”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 [1,1,1,0,1,0]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 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-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</a:t>
            </a:r>
            <a:r>
              <a:rPr lang="en-US" altLang="ko-KR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adversarial gating strategy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로 </a:t>
            </a:r>
            <a:r>
              <a:rPr lang="ko-KR" altLang="en-US" sz="1400" b="0" i="0" u="none" strike="noStrike" cap="none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마스킹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품질 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UP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Gate Generator </a:t>
            </a:r>
            <a:r>
              <a:rPr 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-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Discriminator </a:t>
            </a:r>
            <a:r>
              <a:rPr lang="ko-KR" altLang="en-US" sz="1400" b="0" i="0" u="none" strike="noStrike" cap="none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를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adversarial training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.</a:t>
            </a:r>
          </a:p>
          <a:p>
            <a:pPr algn="just">
              <a:buSzPts val="2400"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  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(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Disc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riminator :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masked input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으로부터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source style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을 식별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masked words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의 수 제한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(non-stylistic words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의 삭제 방지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).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- source/target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양쪽 말뭉치 모두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(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합친거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)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에 학습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AD9548-A9E3-3EA2-CFC3-3BC84F91E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72" b="9626"/>
          <a:stretch/>
        </p:blipFill>
        <p:spPr>
          <a:xfrm rot="16200000">
            <a:off x="-2243652" y="2467937"/>
            <a:ext cx="5055743" cy="19212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795684A5-6213-DEA4-4BC5-6A1044B2AA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29" t="2376" r="50619" b="18021"/>
          <a:stretch/>
        </p:blipFill>
        <p:spPr>
          <a:xfrm>
            <a:off x="6607914" y="0"/>
            <a:ext cx="2536086" cy="23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97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Method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3"/>
              <p:cNvSpPr txBox="1"/>
              <p:nvPr/>
            </p:nvSpPr>
            <p:spPr>
              <a:xfrm>
                <a:off x="489150" y="971327"/>
                <a:ext cx="8370630" cy="3636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1400" b="1" i="0" u="none" strike="noStrike" cap="none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  <a:sym typeface="Arial"/>
                  </a:rPr>
                  <a:t>* </a:t>
                </a:r>
                <a:r>
                  <a:rPr lang="en-US" b="1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</a:rPr>
                  <a:t>Adversarial Masking and Styled Filling approach</a:t>
                </a:r>
                <a:r>
                  <a:rPr lang="ko-KR" altLang="en-US" b="1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</a:rPr>
                  <a:t> </a:t>
                </a:r>
                <a:r>
                  <a:rPr lang="en-US" altLang="ko-KR" b="1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</a:rPr>
                  <a:t>(AMSF)</a:t>
                </a:r>
                <a:endParaRPr lang="en-US" sz="1400" b="0" i="0" u="none" strike="noStrike" cap="none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  <a:sym typeface="Arial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Arial"/>
                  </a:rPr>
                  <a:t>  </a:t>
                </a:r>
                <a:r>
                  <a:rPr lang="en-US" b="1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</a:rPr>
                  <a:t>&lt;</a:t>
                </a:r>
                <a:r>
                  <a:rPr lang="en-US" b="1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</a:rPr>
                  <a:t>Mask Predictor&gt; : </a:t>
                </a:r>
                <a:r>
                  <a:rPr lang="en-US" b="1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</a:rPr>
                  <a:t>stylistic words </a:t>
                </a:r>
                <a:r>
                  <a:rPr lang="ko-KR" altLang="en-US" b="1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</a:rPr>
                  <a:t>식별</a:t>
                </a:r>
                <a:endParaRPr lang="en-US" altLang="ko-KR" b="1" dirty="0">
                  <a:solidFill>
                    <a:schemeClr val="dk1"/>
                  </a:solidFill>
                  <a:latin typeface="NanumSquare Bold" panose="020B0600000101010101" pitchFamily="34" charset="-127"/>
                  <a:ea typeface="NanumSquare Bold" panose="020B0600000101010101" pitchFamily="34" charset="-127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lang="en-US" sz="1400" b="1" i="0" u="none" strike="noStrike" cap="none" dirty="0">
                  <a:solidFill>
                    <a:schemeClr val="dk1"/>
                  </a:solidFill>
                  <a:latin typeface="NanumSquare Bold" panose="020B0600000101010101" pitchFamily="34" charset="-127"/>
                  <a:ea typeface="NanumSquare Bold" panose="020B0600000101010101" pitchFamily="34" charset="-127"/>
                  <a:sym typeface="Arial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  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Arial"/>
                  </a:rPr>
                  <a:t>- </a:t>
                </a:r>
                <a:r>
                  <a:rPr 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Gate Generator </a:t>
                </a: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    . BERT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로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input X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인코딩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(hidden states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시퀀스 획득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)</a:t>
                </a: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   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.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 모든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hidden states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의 평균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vector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  <a:sym typeface="Wingdings" pitchFamily="2" charset="2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</a:t>
                </a:r>
                <a:r>
                  <a:rPr lang="ko-KR" altLang="en-US" dirty="0" err="1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를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획득</a:t>
                </a:r>
                <a:endParaRPr lang="en-US" altLang="ko-KR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  <a:sym typeface="Wingdings" pitchFamily="2" charset="2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    . X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의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t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번째 단어에 대한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binary indictor </a:t>
                </a:r>
                <a:r>
                  <a:rPr lang="en-US" altLang="ko-KR" dirty="0" err="1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g_t</a:t>
                </a:r>
                <a:endParaRPr lang="en-US" altLang="ko-KR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  <a:sym typeface="Wingdings" pitchFamily="2" charset="2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lang="en-US" altLang="ko-KR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  <a:sym typeface="Wingdings" pitchFamily="2" charset="2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lang="en-US" altLang="ko-KR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  <a:sym typeface="Wingdings" pitchFamily="2" charset="2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lang="en-US" altLang="ko-KR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  <a:sym typeface="Wingdings" pitchFamily="2" charset="2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lang="en-US" altLang="ko-KR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  <a:sym typeface="Wingdings" pitchFamily="2" charset="2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   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 sigmoid, 0 or 1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어디에 가까운지</a:t>
                </a:r>
                <a:endParaRPr lang="en-US" altLang="ko-KR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  <a:sym typeface="Wingdings" pitchFamily="2" charset="2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lang="en-US" altLang="ko-KR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  <a:sym typeface="Wingdings" pitchFamily="2" charset="2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lang="en-US" altLang="ko-KR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  <a:sym typeface="Wingdings" pitchFamily="2" charset="2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   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.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# of mask control :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필요한 수보다 더 많은 단어를 </a:t>
                </a:r>
                <a:r>
                  <a:rPr lang="ko-KR" altLang="en-US" dirty="0" err="1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마스킹하는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것을 방지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,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</a:t>
                </a:r>
                <a:endParaRPr lang="en-US" altLang="ko-KR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  <a:sym typeface="Wingdings" pitchFamily="2" charset="2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        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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Generator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loss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에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regularization. </a:t>
                </a:r>
              </a:p>
            </p:txBody>
          </p:sp>
        </mc:Choice>
        <mc:Fallback>
          <p:sp>
            <p:nvSpPr>
              <p:cNvPr id="98" name="Google Shape;98;p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0" y="971327"/>
                <a:ext cx="8370630" cy="3636478"/>
              </a:xfrm>
              <a:prstGeom prst="rect">
                <a:avLst/>
              </a:prstGeom>
              <a:blipFill>
                <a:blip r:embed="rId3"/>
                <a:stretch>
                  <a:fillRect l="-3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88AD9548-A9E3-3EA2-CFC3-3BC84F91EB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572" b="9626"/>
          <a:stretch/>
        </p:blipFill>
        <p:spPr>
          <a:xfrm rot="16200000">
            <a:off x="-2243652" y="2467937"/>
            <a:ext cx="5055743" cy="19212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795684A5-6213-DEA4-4BC5-6A1044B2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29" t="2376" r="50619" b="18021"/>
          <a:stretch/>
        </p:blipFill>
        <p:spPr>
          <a:xfrm>
            <a:off x="6607914" y="0"/>
            <a:ext cx="2536086" cy="235997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D9FF72F-519D-9B31-BB37-A19DE6EC26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522" y="2592112"/>
            <a:ext cx="3547777" cy="78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6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Motivation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Textual Style Transfer (TST) ?</a:t>
            </a:r>
            <a:endParaRPr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- To transform a text into any given style using PLM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- without changing its main semantic content, structure</a:t>
            </a:r>
            <a:endParaRPr lang="en-US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04AEC11-52D4-AAE5-FE4D-639AAF856D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794"/>
          <a:stretch/>
        </p:blipFill>
        <p:spPr>
          <a:xfrm>
            <a:off x="786881" y="1761499"/>
            <a:ext cx="3830055" cy="325275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DF996BE-AD49-37F3-115C-CB3A0E660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287"/>
          <a:stretch/>
        </p:blipFill>
        <p:spPr>
          <a:xfrm>
            <a:off x="4654662" y="2930593"/>
            <a:ext cx="3830055" cy="2004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EDD03D-267C-AF48-B112-EEA40D795DB3}"/>
              </a:ext>
            </a:extLst>
          </p:cNvPr>
          <p:cNvSpPr txBox="1"/>
          <p:nvPr/>
        </p:nvSpPr>
        <p:spPr>
          <a:xfrm rot="16200000">
            <a:off x="-647877" y="781177"/>
            <a:ext cx="1843364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Prompt-and-</a:t>
            </a:r>
            <a:r>
              <a:rPr kumimoji="1" lang="en-US" altLang="ko-Kore-KR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Rerank</a:t>
            </a:r>
            <a:endParaRPr kumimoji="1" lang="ko-Kore-KR" altLang="en-US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Method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298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Adversarial Masking and Styled Filling approach</a:t>
            </a:r>
            <a:r>
              <a:rPr lang="ko-KR" alt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 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(AMSF)</a:t>
            </a:r>
            <a:endParaRPr lang="en-US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&lt;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Mask Predictor&gt; :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stylistic words </a:t>
            </a:r>
            <a:r>
              <a:rPr lang="ko-KR" alt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식별</a:t>
            </a:r>
            <a:endParaRPr lang="en-US" altLang="ko-KR" b="1" dirty="0">
              <a:solidFill>
                <a:schemeClr val="dk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400" b="1" i="0" u="none" strike="noStrike" cap="none" dirty="0">
              <a:solidFill>
                <a:schemeClr val="dk1"/>
              </a:solidFill>
              <a:latin typeface="NanumSquare Bold" panose="020B0600000101010101" pitchFamily="34" charset="-127"/>
              <a:ea typeface="NanumSquare Bold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-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Discriminator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.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입력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: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Masked word embedding sequence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i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u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문장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X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의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t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번째 단어의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임베딩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x_t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에 대해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x~_t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는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b="1" i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Wingdings" pitchFamily="2" charset="2"/>
              </a:rPr>
              <a:t>u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= [g1x1, g2x2, … , </a:t>
            </a:r>
            <a:r>
              <a:rPr lang="en-US" altLang="ko-KR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gtxt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 …]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Gothic" panose="020D0604000000000000" pitchFamily="34" charset="-127"/>
                <a:ea typeface="NanumGothic" panose="020D0604000000000000" pitchFamily="34" charset="-127"/>
                <a:sym typeface="Wingdings" pitchFamily="2" charset="2"/>
              </a:rPr>
              <a:t>    </a:t>
            </a:r>
            <a:r>
              <a:rPr lang="en-US" altLang="ko-KR" dirty="0">
                <a:solidFill>
                  <a:schemeClr val="dk1"/>
                </a:solidFill>
                <a:latin typeface="NanumGothic" panose="020D0604000000000000" pitchFamily="34" charset="-127"/>
                <a:ea typeface="NanumGothic" panose="020D0604000000000000" pitchFamily="34" charset="-127"/>
                <a:sym typeface="Wingdings" pitchFamily="2" charset="2"/>
              </a:rPr>
              <a:t>  </a:t>
            </a:r>
            <a:r>
              <a:rPr lang="ko-KR" altLang="en-US" dirty="0">
                <a:solidFill>
                  <a:schemeClr val="dk1"/>
                </a:solidFill>
                <a:latin typeface="NanumGothic" panose="020D0604000000000000" pitchFamily="34" charset="-127"/>
                <a:ea typeface="NanumGothic" panose="020D0604000000000000" pitchFamily="34" charset="-127"/>
                <a:sym typeface="Wingdings" pitchFamily="2" charset="2"/>
              </a:rPr>
              <a:t> </a:t>
            </a:r>
            <a:r>
              <a:rPr lang="en-US" altLang="ko-KR" i="1" dirty="0">
                <a:solidFill>
                  <a:schemeClr val="dk1"/>
                </a:solidFill>
                <a:latin typeface="NanumGothic" panose="020D0604000000000000" pitchFamily="34" charset="-127"/>
                <a:ea typeface="NanumGothic" panose="020D0604000000000000" pitchFamily="34" charset="-127"/>
                <a:sym typeface="Wingdings" pitchFamily="2" charset="2"/>
              </a:rPr>
              <a:t>u </a:t>
            </a:r>
            <a:r>
              <a:rPr lang="ko-KR" altLang="en-US" dirty="0">
                <a:solidFill>
                  <a:schemeClr val="dk1"/>
                </a:solidFill>
                <a:latin typeface="NanumGothic" panose="020D0604000000000000" pitchFamily="34" charset="-127"/>
                <a:ea typeface="NanumGothic" panose="020D0604000000000000" pitchFamily="34" charset="-127"/>
                <a:sym typeface="Wingdings" pitchFamily="2" charset="2"/>
              </a:rPr>
              <a:t>가 </a:t>
            </a:r>
            <a:r>
              <a:rPr lang="en-US" altLang="ko-KR" dirty="0">
                <a:solidFill>
                  <a:schemeClr val="dk1"/>
                </a:solidFill>
                <a:latin typeface="NanumGothic" panose="020D0604000000000000" pitchFamily="34" charset="-127"/>
                <a:ea typeface="NanumGothic" panose="020D0604000000000000" pitchFamily="34" charset="-127"/>
                <a:sym typeface="Wingdings" pitchFamily="2" charset="2"/>
              </a:rPr>
              <a:t>s1(</a:t>
            </a:r>
            <a:r>
              <a:rPr lang="ko-KR" altLang="en-US" dirty="0">
                <a:solidFill>
                  <a:schemeClr val="dk1"/>
                </a:solidFill>
                <a:latin typeface="NanumGothic" panose="020D0604000000000000" pitchFamily="34" charset="-127"/>
                <a:ea typeface="NanumGothic" panose="020D0604000000000000" pitchFamily="34" charset="-127"/>
                <a:sym typeface="Wingdings" pitchFamily="2" charset="2"/>
              </a:rPr>
              <a:t>소스</a:t>
            </a:r>
            <a:r>
              <a:rPr lang="en-US" altLang="ko-KR" dirty="0">
                <a:solidFill>
                  <a:schemeClr val="dk1"/>
                </a:solidFill>
                <a:latin typeface="NanumGothic" panose="020D0604000000000000" pitchFamily="34" charset="-127"/>
                <a:ea typeface="NanumGothic" panose="020D0604000000000000" pitchFamily="34" charset="-127"/>
                <a:sym typeface="Wingdings" pitchFamily="2" charset="2"/>
              </a:rPr>
              <a:t>),</a:t>
            </a:r>
            <a:r>
              <a:rPr lang="ko-KR" altLang="en-US" dirty="0">
                <a:solidFill>
                  <a:schemeClr val="dk1"/>
                </a:solidFill>
                <a:latin typeface="NanumGothic" panose="020D0604000000000000" pitchFamily="34" charset="-127"/>
                <a:ea typeface="NanumGothic" panose="020D0604000000000000" pitchFamily="34" charset="-127"/>
                <a:sym typeface="Wingdings" pitchFamily="2" charset="2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Gothic" panose="020D0604000000000000" pitchFamily="34" charset="-127"/>
                <a:ea typeface="NanumGothic" panose="020D0604000000000000" pitchFamily="34" charset="-127"/>
                <a:sym typeface="Wingdings" pitchFamily="2" charset="2"/>
              </a:rPr>
              <a:t>s2(</a:t>
            </a:r>
            <a:r>
              <a:rPr lang="ko-KR" altLang="en-US" dirty="0">
                <a:solidFill>
                  <a:schemeClr val="dk1"/>
                </a:solidFill>
                <a:latin typeface="NanumGothic" panose="020D0604000000000000" pitchFamily="34" charset="-127"/>
                <a:ea typeface="NanumGothic" panose="020D0604000000000000" pitchFamily="34" charset="-127"/>
                <a:sym typeface="Wingdings" pitchFamily="2" charset="2"/>
              </a:rPr>
              <a:t>타겟</a:t>
            </a:r>
            <a:r>
              <a:rPr lang="en-US" altLang="ko-KR" dirty="0">
                <a:solidFill>
                  <a:schemeClr val="dk1"/>
                </a:solidFill>
                <a:latin typeface="NanumGothic" panose="020D0604000000000000" pitchFamily="34" charset="-127"/>
                <a:ea typeface="NanumGothic" panose="020D0604000000000000" pitchFamily="34" charset="-127"/>
                <a:sym typeface="Wingdings" pitchFamily="2" charset="2"/>
              </a:rPr>
              <a:t>))</a:t>
            </a:r>
            <a:r>
              <a:rPr lang="ko-KR" altLang="en-US" dirty="0">
                <a:solidFill>
                  <a:schemeClr val="dk1"/>
                </a:solidFill>
                <a:latin typeface="NanumGothic" panose="020D0604000000000000" pitchFamily="34" charset="-127"/>
                <a:ea typeface="NanumGothic" panose="020D0604000000000000" pitchFamily="34" charset="-127"/>
                <a:sym typeface="Wingdings" pitchFamily="2" charset="2"/>
              </a:rPr>
              <a:t> 중 어디에 속하는지 </a:t>
            </a:r>
            <a:r>
              <a:rPr lang="en-US" altLang="ko-KR" dirty="0">
                <a:solidFill>
                  <a:schemeClr val="dk1"/>
                </a:solidFill>
                <a:latin typeface="NanumGothic" panose="020D0604000000000000" pitchFamily="34" charset="-127"/>
                <a:ea typeface="NanumGothic" panose="020D0604000000000000" pitchFamily="34" charset="-127"/>
                <a:sym typeface="Wingdings" pitchFamily="2" charset="2"/>
              </a:rPr>
              <a:t>classify</a:t>
            </a:r>
            <a:r>
              <a:rPr lang="ko-KR" altLang="en-US" dirty="0">
                <a:solidFill>
                  <a:schemeClr val="dk1"/>
                </a:solidFill>
                <a:latin typeface="NanumGothic" panose="020D0604000000000000" pitchFamily="34" charset="-127"/>
                <a:ea typeface="NanumGothic" panose="020D0604000000000000" pitchFamily="34" charset="-127"/>
                <a:sym typeface="Wingdings" pitchFamily="2" charset="2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Gothic" panose="020D0604000000000000" pitchFamily="34" charset="-127"/>
                <a:ea typeface="NanumGothic" panose="020D0604000000000000" pitchFamily="34" charset="-127"/>
                <a:sym typeface="Wingdings" pitchFamily="2" charset="2"/>
              </a:rPr>
              <a:t>(0 1, </a:t>
            </a:r>
            <a:r>
              <a:rPr lang="en-US" altLang="ko-KR" dirty="0" err="1">
                <a:solidFill>
                  <a:schemeClr val="dk1"/>
                </a:solidFill>
                <a:latin typeface="NanumGothic" panose="020D0604000000000000" pitchFamily="34" charset="-127"/>
                <a:ea typeface="NanumGothic" panose="020D0604000000000000" pitchFamily="34" charset="-127"/>
                <a:sym typeface="Wingdings" pitchFamily="2" charset="2"/>
              </a:rPr>
              <a:t>softmax</a:t>
            </a:r>
            <a:r>
              <a:rPr lang="en-US" altLang="ko-KR" dirty="0">
                <a:solidFill>
                  <a:schemeClr val="dk1"/>
                </a:solidFill>
                <a:latin typeface="NanumGothic" panose="020D0604000000000000" pitchFamily="34" charset="-127"/>
                <a:ea typeface="NanumGothic" panose="020D0604000000000000" pitchFamily="34" charset="-127"/>
                <a:sym typeface="Wingdings" pitchFamily="2" charset="2"/>
              </a:rPr>
              <a:t>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.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Source, target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양쪽 코퍼스에 모두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(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합친거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)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학습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AD9548-A9E3-3EA2-CFC3-3BC84F91E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72" b="9626"/>
          <a:stretch/>
        </p:blipFill>
        <p:spPr>
          <a:xfrm rot="16200000">
            <a:off x="-2243652" y="2467937"/>
            <a:ext cx="5055743" cy="19212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795684A5-6213-DEA4-4BC5-6A1044B2AA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29" t="2376" r="50619" b="18021"/>
          <a:stretch/>
        </p:blipFill>
        <p:spPr>
          <a:xfrm>
            <a:off x="6607914" y="0"/>
            <a:ext cx="2536086" cy="235997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B1B5483-75B7-ED02-FD44-BC511D8F0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" y="2370833"/>
            <a:ext cx="3206011" cy="5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88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Method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Adversarial Masking and Styled Filling approach</a:t>
            </a:r>
            <a:r>
              <a:rPr lang="ko-KR" alt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 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(AMSF)</a:t>
            </a:r>
            <a:endParaRPr lang="en-US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&lt;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Mask Predictor&gt; :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stylistic words </a:t>
            </a:r>
            <a:r>
              <a:rPr lang="ko-KR" alt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식별</a:t>
            </a:r>
            <a:endParaRPr lang="en-US" altLang="ko-KR" b="1" dirty="0">
              <a:solidFill>
                <a:schemeClr val="dk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400" b="1" i="0" u="none" strike="noStrike" cap="none" dirty="0">
              <a:solidFill>
                <a:schemeClr val="dk1"/>
              </a:solidFill>
              <a:latin typeface="NanumSquare Bold" panose="020B0600000101010101" pitchFamily="34" charset="-127"/>
              <a:ea typeface="NanumSquare Bold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-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Adversarial training</a:t>
            </a:r>
            <a:endParaRPr lang="en-US" altLang="ko-KR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. Generator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와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Discriminator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는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iteratively trained (joint loss)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 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이렇게 하면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      어떤 다른 통계적 정보 없이도 정확히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stylistic words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에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마스킹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한다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!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AD9548-A9E3-3EA2-CFC3-3BC84F91E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72" b="9626"/>
          <a:stretch/>
        </p:blipFill>
        <p:spPr>
          <a:xfrm rot="16200000">
            <a:off x="-2243652" y="2467937"/>
            <a:ext cx="5055743" cy="19212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795684A5-6213-DEA4-4BC5-6A1044B2AA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29" t="2376" r="50619" b="18021"/>
          <a:stretch/>
        </p:blipFill>
        <p:spPr>
          <a:xfrm>
            <a:off x="6607914" y="0"/>
            <a:ext cx="2536086" cy="23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22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Method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Adversarial Masking and Styled Filling approach</a:t>
            </a:r>
            <a:r>
              <a:rPr lang="ko-KR" alt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 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(AMSF)</a:t>
            </a:r>
            <a:endParaRPr lang="en-US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&lt;Stylistic Words Filling module&gt;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400" b="1" i="0" u="none" strike="noStrike" cap="none" dirty="0">
              <a:solidFill>
                <a:schemeClr val="dk1"/>
              </a:solidFill>
              <a:latin typeface="NanumSquare Bold" panose="020B0600000101010101" pitchFamily="34" charset="-127"/>
              <a:ea typeface="NanumSquare Bold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-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앞선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Mask Predictor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에 의해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mask vector </a:t>
            </a:r>
            <a:r>
              <a:rPr lang="ko-KR" altLang="en-US" dirty="0" err="1">
                <a:latin typeface="NanumSquare" panose="020B0600000101010101" pitchFamily="34" charset="-127"/>
                <a:ea typeface="NanumSquare" panose="020B0600000101010101" pitchFamily="34" charset="-127"/>
              </a:rPr>
              <a:t>를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받아서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 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[MASK]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토큰 자리에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MLM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수행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(BERT-base)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" altLang="ko-Kore-KR"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altLang="ko-Kore-KR" dirty="0">
                <a:latin typeface="NanumSquare" panose="020B0600000101010101" pitchFamily="34" charset="-127"/>
                <a:ea typeface="NanumSquare" panose="020B0600000101010101" pitchFamily="34" charset="-127"/>
              </a:rPr>
              <a:t>   - </a:t>
            </a:r>
            <a:r>
              <a:rPr lang="en-US" altLang="ko-Kore-KR" dirty="0">
                <a:latin typeface="NanumSquare" panose="020B0600000101010101" pitchFamily="34" charset="-127"/>
                <a:ea typeface="NanumSquare" panose="020B0600000101010101" pitchFamily="34" charset="-127"/>
              </a:rPr>
              <a:t>Target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코퍼스로 사전학습한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MLM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모델 준비</a:t>
            </a:r>
            <a:endParaRPr lang="en-US" altLang="ko-KR"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 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(Target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도메인에서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Mask predictor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로 </a:t>
            </a:r>
            <a:r>
              <a:rPr lang="ko-KR" altLang="en-US" dirty="0" err="1">
                <a:latin typeface="NanumSquare" panose="020B0600000101010101" pitchFamily="34" charset="-127"/>
                <a:ea typeface="NanumSquare" panose="020B0600000101010101" pitchFamily="34" charset="-127"/>
              </a:rPr>
              <a:t>마스킹된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input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에 대하여 </a:t>
            </a:r>
            <a:endParaRPr lang="en-US" altLang="ko-KR"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  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[MASK]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복원 훈련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" altLang="ko-KR"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-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그러나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문제는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target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도메인에서 사전학습한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MLM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모델은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TST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에 효과적으로 못 쓰는게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endParaRPr lang="en-US" altLang="ko-KR"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 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inference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시에 들어오는 입력은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source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도메인이기 때문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 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즉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현재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MLM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모델은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target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의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contexts, distribution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에 맞춰진 상태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  <a:endParaRPr lang="en-US" altLang="ko-KR"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AD9548-A9E3-3EA2-CFC3-3BC84F91E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72" b="9626"/>
          <a:stretch/>
        </p:blipFill>
        <p:spPr>
          <a:xfrm rot="16200000">
            <a:off x="-2243652" y="2467937"/>
            <a:ext cx="5055743" cy="19212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C09718F-B58F-92BE-E92E-C02DEB4D9F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42" t="2376" r="11222" b="18021"/>
          <a:stretch/>
        </p:blipFill>
        <p:spPr>
          <a:xfrm>
            <a:off x="6013343" y="0"/>
            <a:ext cx="3130658" cy="23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21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Method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Adversarial Masking and Styled Filling approach</a:t>
            </a:r>
            <a:r>
              <a:rPr lang="ko-KR" alt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 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(AMSF)</a:t>
            </a:r>
            <a:endParaRPr lang="en-US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&lt;Stylistic Words Filling module&gt;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400" b="1" i="0" u="none" strike="noStrike" cap="none" dirty="0">
              <a:solidFill>
                <a:schemeClr val="dk1"/>
              </a:solidFill>
              <a:latin typeface="NanumSquare Bold" panose="020B0600000101010101" pitchFamily="34" charset="-127"/>
              <a:ea typeface="NanumSquare Bold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-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이를 위해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target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도메인에 사전 학습된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MLM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모델을 </a:t>
            </a:r>
            <a:endParaRPr lang="en-US" altLang="ko-KR"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      </a:t>
            </a:r>
            <a:r>
              <a:rPr lang="en-US" altLang="ko-KR" b="1" dirty="0">
                <a:latin typeface="NanumSquare Bold" panose="020B0600000101010101" pitchFamily="34" charset="-127"/>
                <a:ea typeface="NanumSquare Bold" panose="020B0600000101010101" pitchFamily="34" charset="-127"/>
              </a:rPr>
              <a:t>source</a:t>
            </a:r>
            <a:r>
              <a:rPr lang="ko-KR" altLang="en-US" b="1" dirty="0">
                <a:latin typeface="NanumSquare Bold" panose="020B0600000101010101" pitchFamily="34" charset="-127"/>
                <a:ea typeface="NanumSquare Bold" panose="020B0600000101010101" pitchFamily="34" charset="-127"/>
              </a:rPr>
              <a:t> 코퍼스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에 파인 튜닝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   </a:t>
            </a:r>
            <a:endParaRPr lang="en-US" altLang="ko-KR"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   -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앞서 타겟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소스 양쪽에 다 학습된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style classifier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인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Discriminator </a:t>
            </a:r>
            <a:r>
              <a:rPr lang="ko-KR" altLang="en-US" dirty="0" err="1">
                <a:latin typeface="NanumSquare" panose="020B0600000101010101" pitchFamily="34" charset="-127"/>
                <a:ea typeface="NanumSquare" panose="020B0600000101010101" pitchFamily="34" charset="-127"/>
              </a:rPr>
              <a:t>를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endParaRPr lang="en-US" altLang="ko-KR"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 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supervisor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로서 학습에 재활용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</a:t>
            </a:r>
            <a:endParaRPr lang="en-US" altLang="ko-KR"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 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즉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MLM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모델은 현재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target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분포만 알지만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endParaRPr lang="en-US" altLang="ko-KR" dirty="0"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    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Discriminator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는 이미 입력이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source style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인지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target style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인지 분류 능력이 있으므로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-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Source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코퍼스의 입력이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masking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되어서 들어오면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MLM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모델은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target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도메인 분포로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MLM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수행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그러면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Discriminator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가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MLM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모델이 만든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sequence of embeddings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을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Target style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로 </a:t>
            </a:r>
            <a:endParaRPr lang="en-US" altLang="ko-KR" dirty="0"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       판별하는 방향으로 학습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이렇게 하면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Source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도메인의 입력을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target style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의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text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로 맞추도록 조정 가능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  <a:endParaRPr lang="en"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AD9548-A9E3-3EA2-CFC3-3BC84F91E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72" b="9626"/>
          <a:stretch/>
        </p:blipFill>
        <p:spPr>
          <a:xfrm rot="16200000">
            <a:off x="-2243652" y="2467937"/>
            <a:ext cx="5055743" cy="19212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C09718F-B58F-92BE-E92E-C02DEB4D9F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42" t="2376" r="11222" b="18021"/>
          <a:stretch/>
        </p:blipFill>
        <p:spPr>
          <a:xfrm>
            <a:off x="6013343" y="0"/>
            <a:ext cx="3130658" cy="23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64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Experiment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Results</a:t>
            </a:r>
            <a:endParaRPr lang="en-US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</a:t>
            </a:r>
            <a:endParaRPr lang="en-US" sz="1400" b="1" i="0" u="none" strike="noStrike" cap="none" dirty="0">
              <a:solidFill>
                <a:schemeClr val="dk1"/>
              </a:solidFill>
              <a:latin typeface="NanumSquare Bold" panose="020B0600000101010101" pitchFamily="34" charset="-127"/>
              <a:ea typeface="NanumSquare Bold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</a:t>
            </a:r>
            <a:r>
              <a:rPr lang="en" altLang="ko-Kore-KR" dirty="0">
                <a:latin typeface="NanumSquare" panose="020B0600000101010101" pitchFamily="34" charset="-127"/>
                <a:ea typeface="NanumSquare" panose="020B0600000101010101" pitchFamily="34" charset="-127"/>
              </a:rPr>
              <a:t>-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AD9548-A9E3-3EA2-CFC3-3BC84F91E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72" b="9626"/>
          <a:stretch/>
        </p:blipFill>
        <p:spPr>
          <a:xfrm rot="16200000">
            <a:off x="-2243652" y="2467937"/>
            <a:ext cx="5055743" cy="1921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140AE11-483D-2634-21EC-02E95B5237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103"/>
          <a:stretch/>
        </p:blipFill>
        <p:spPr>
          <a:xfrm>
            <a:off x="420324" y="1295791"/>
            <a:ext cx="4902620" cy="36891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C151EF2-B9ED-EF2D-CE7B-66EFA9A3C9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948"/>
          <a:stretch/>
        </p:blipFill>
        <p:spPr>
          <a:xfrm>
            <a:off x="5343320" y="1375957"/>
            <a:ext cx="3683411" cy="77471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2EA2E59-AEEC-9703-27B4-D4FED8CEF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004" y="2992825"/>
            <a:ext cx="4100565" cy="1750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2444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Analysis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Trade-off between content preservation and transfer accuracy</a:t>
            </a:r>
            <a:endParaRPr lang="en-US" sz="1400" b="1" i="0" u="none" strike="noStrike" cap="none" dirty="0">
              <a:solidFill>
                <a:schemeClr val="dk1"/>
              </a:solidFill>
              <a:latin typeface="NanumSquare Bold" panose="020B0600000101010101" pitchFamily="34" charset="-127"/>
              <a:ea typeface="NanumSquare Bold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</a:t>
            </a:r>
            <a:r>
              <a:rPr lang="en" altLang="ko-Kore-KR" dirty="0">
                <a:latin typeface="NanumSquare" panose="020B0600000101010101" pitchFamily="34" charset="-127"/>
                <a:ea typeface="NanumSquare" panose="020B0600000101010101" pitchFamily="34" charset="-127"/>
              </a:rPr>
              <a:t>-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많이 보존을 하면서도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transfer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는 잘 됐다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AD9548-A9E3-3EA2-CFC3-3BC84F91E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72" b="9626"/>
          <a:stretch/>
        </p:blipFill>
        <p:spPr>
          <a:xfrm rot="16200000">
            <a:off x="-2243652" y="2467937"/>
            <a:ext cx="5055743" cy="19212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8A0F4EE-1C6C-2BF3-4D23-96831D712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75" y="1633645"/>
            <a:ext cx="7065818" cy="310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53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Analysis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Effective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ness of additional losses</a:t>
            </a:r>
            <a:endParaRPr lang="en-US" sz="1400" b="1" i="0" u="none" strike="noStrike" cap="none" dirty="0">
              <a:solidFill>
                <a:schemeClr val="dk1"/>
              </a:solidFill>
              <a:latin typeface="NanumSquare Bold" panose="020B0600000101010101" pitchFamily="34" charset="-127"/>
              <a:ea typeface="NanumSquare Bold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</a:t>
            </a:r>
            <a:r>
              <a:rPr lang="en" altLang="ko-Kore-KR" dirty="0">
                <a:latin typeface="NanumSquare" panose="020B0600000101010101" pitchFamily="34" charset="-127"/>
                <a:ea typeface="NanumSquare" panose="020B0600000101010101" pitchFamily="34" charset="-127"/>
              </a:rPr>
              <a:t>-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넣는게 좋다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AD9548-A9E3-3EA2-CFC3-3BC84F91E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72" b="9626"/>
          <a:stretch/>
        </p:blipFill>
        <p:spPr>
          <a:xfrm rot="16200000">
            <a:off x="-2243652" y="2467937"/>
            <a:ext cx="5055743" cy="19212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DE27FB7-3BD5-1253-81C0-4BEE8A294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007" y="-17373"/>
            <a:ext cx="4553993" cy="274107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F9DDABD-45BC-9E10-3A76-DD0499928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50" y="2706325"/>
            <a:ext cx="7065818" cy="24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11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Implications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ko-KR" alt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잘한 점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?</a:t>
            </a:r>
            <a:endParaRPr lang="en-US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-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일단 성능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분석 많음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수식을 비롯해서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이것저것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세심한 설계를 많이 하려고 한 흔적이 보임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(regularization, diversity, consistency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설계 등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최대한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writing style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을 풀어서 설명하려고 기술함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(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가령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weight sum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을 썼다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하고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넘어가는게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아니라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그걸 쓴 이유를 일일이 기술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algn="just">
              <a:buSzPts val="2400"/>
            </a:pPr>
            <a:r>
              <a:rPr lang="en-US" altLang="ko-Kore-KR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ko-KR" alt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단점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?</a:t>
            </a:r>
            <a:endParaRPr lang="en-US" altLang="ko-Kore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최대한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writing style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을 풀어서 설명하려고 기술함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조잡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깔끔하지 않아서 잘 안 읽힘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모델링을 풀어나가는 방식이 너무 복잡 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도메인이 한정적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F3A7C0D-15E9-FD41-EC9B-147BC4670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75" y="2841867"/>
            <a:ext cx="4045365" cy="99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50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Motivation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Segmenting a Long Document</a:t>
            </a:r>
            <a:endParaRPr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- into topically coherent sections 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중요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.</a:t>
            </a:r>
            <a:endParaRPr lang="en-US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-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안 그러면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독자들이 무엇이 중요한 정보인지 이해하기 어려움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즉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long doc.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에는 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structure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가 중요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Document extractive summarization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태스크에서도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section segmentation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이 중요함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-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그래서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section boundaries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ko-KR" altLang="en-US" dirty="0" err="1">
                <a:latin typeface="NanumSquare" panose="020B0600000101010101" pitchFamily="34" charset="-127"/>
                <a:ea typeface="NanumSquare" panose="020B0600000101010101" pitchFamily="34" charset="-127"/>
              </a:rPr>
              <a:t>를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예측하는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summarizer 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개발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</a:rPr>
              <a:t>    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이를 이용하여 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long doc. summary </a:t>
            </a:r>
            <a:r>
              <a:rPr lang="ko-KR" altLang="en-US" dirty="0" err="1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를</a:t>
            </a:r>
            <a:r>
              <a:rPr lang="ko-KR" altLang="en-US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향상</a:t>
            </a:r>
            <a:r>
              <a:rPr lang="en-US" altLang="ko-KR" dirty="0"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  <a:endParaRPr lang="en-US"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F4A7674-5C5C-C340-5827-33271CA9F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09" b="20610"/>
          <a:stretch/>
        </p:blipFill>
        <p:spPr>
          <a:xfrm rot="16200000">
            <a:off x="-2308673" y="2485219"/>
            <a:ext cx="5144843" cy="17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21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Method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en-US" altLang="ko-KR" b="1" dirty="0" err="1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Lodoss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(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Lo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ng 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Do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cument 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S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ummarization with 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S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egmentation)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- N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개 문장으로 이루어진 문서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D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에서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K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개의 주요 문장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subset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을 선택하여 요약을 구성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Long doc. summary 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는 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high comp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ression rate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의 태스크이므로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summary-worthy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문장만 골라야 함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F4A7674-5C5C-C340-5827-33271CA9F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09" b="20610"/>
          <a:stretch/>
        </p:blipFill>
        <p:spPr>
          <a:xfrm rot="16200000">
            <a:off x="-2308673" y="2485219"/>
            <a:ext cx="5144843" cy="1744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3D19CA8-AC1A-6631-051F-8D84F159E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50" y="2281581"/>
            <a:ext cx="8549640" cy="255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4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Motivation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Ar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bitrary TST ?</a:t>
            </a:r>
            <a:endParaRPr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-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과거의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NLG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커뮤니티에서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TST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연구는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특정 스타일로의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(e.g.,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감정 변환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)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변환을 위해 하나의 말뭉치를 별도로 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 사용하는 연구가 주를 이룸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이러한 패러다임은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TST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연구를 단순하고 제한되게 만듦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따라서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general formulation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을 가지고 범용적으로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 inference time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에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user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에 의해 지정된 임의의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arbitrary style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로의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text transformation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하는 연구의 필요성 대두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 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0D955-996B-5B77-B439-BE4952621A74}"/>
              </a:ext>
            </a:extLst>
          </p:cNvPr>
          <p:cNvSpPr txBox="1"/>
          <p:nvPr/>
        </p:nvSpPr>
        <p:spPr>
          <a:xfrm rot="16200000">
            <a:off x="-647877" y="781177"/>
            <a:ext cx="1843364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Prompt-and-</a:t>
            </a:r>
            <a:r>
              <a:rPr kumimoji="1" lang="en-US" altLang="ko-Kore-KR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Rerank</a:t>
            </a:r>
            <a:endParaRPr kumimoji="1" lang="ko-Kore-KR" altLang="en-US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3117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Method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Robust Sentence Representations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algn="just">
              <a:buSzPts val="2400"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각 문장마다 앞뒤에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[CLS], [SEP]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삽입하여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Longformer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를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먼저 태움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algn="just">
              <a:buSzPts val="2400"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각 문장 앞의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[CLS] vector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를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해당 문장의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representation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으로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사용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algn="just">
              <a:buSzPts val="2400"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-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Summarizer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sz="1400" b="0" i="0" u="none" strike="noStrike" cap="none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Longformer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의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꼭대기에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inter-sentence Transformers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를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두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개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layers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쌓음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context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를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고려하여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 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salient sentences </a:t>
            </a:r>
            <a:r>
              <a:rPr lang="ko-KR" altLang="en-US" b="1" dirty="0" err="1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를</a:t>
            </a:r>
            <a:r>
              <a:rPr lang="ko-KR" alt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 식별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하기 위함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F4A7674-5C5C-C340-5827-33271CA9F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09" b="20610"/>
          <a:stretch/>
        </p:blipFill>
        <p:spPr>
          <a:xfrm rot="16200000">
            <a:off x="-2308673" y="2485219"/>
            <a:ext cx="5144843" cy="17440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1872C9B-6FB6-4815-E265-3F969DD7DB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9" r="3054" b="25863"/>
          <a:stretch/>
        </p:blipFill>
        <p:spPr>
          <a:xfrm>
            <a:off x="770265" y="3013725"/>
            <a:ext cx="8089515" cy="189059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E08A047-F6FC-F085-022E-6729703126A0}"/>
              </a:ext>
            </a:extLst>
          </p:cNvPr>
          <p:cNvSpPr/>
          <p:nvPr/>
        </p:nvSpPr>
        <p:spPr>
          <a:xfrm>
            <a:off x="7145867" y="3386668"/>
            <a:ext cx="1821586" cy="1100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24577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Method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Robust Sentence Representations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- 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학습을 위해 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summarization 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과 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section segmentation 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을 동시에 진행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.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(joint loss)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-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스코어링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: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y_sum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= 1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: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i-th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문장이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summary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에 포함됨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(GT: human summary)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y_seg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= 1 : </a:t>
            </a:r>
            <a:r>
              <a:rPr lang="en-US" altLang="ko-KR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i-th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번째 문장이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section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의 시작 문장임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 (GT: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데이터에서 제공하는 구조적 정보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특히 섹션 구분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</a:t>
            </a:r>
            <a:r>
              <a:rPr 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- section boundaries prediction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훈련을 통해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salient content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의 추출 뿐만 아니라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문서의 구조적 정보까지도 인지할 수 있게 함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F4A7674-5C5C-C340-5827-33271CA9F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09" b="20610"/>
          <a:stretch/>
        </p:blipFill>
        <p:spPr>
          <a:xfrm rot="16200000">
            <a:off x="-2308673" y="2485219"/>
            <a:ext cx="5144843" cy="1744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7E0F70E-FB37-42F3-6E27-EE1DE8430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273" y="1568449"/>
            <a:ext cx="5449455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43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Method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</a:t>
            </a:r>
            <a:r>
              <a:rPr lang="en-US" altLang="ko-KR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New </a:t>
            </a:r>
            <a:r>
              <a:rPr lang="en-US" b="1" dirty="0" err="1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Regularizer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 DPP (determinantal point processes) and Joint Training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-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추출된 문장들 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set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의 품질을 측정하는 용도로 고안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다만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문장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개별적으로가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아니라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collectively (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집합적으로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)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측정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 </a:t>
            </a:r>
            <a:r>
              <a:rPr 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즉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다른 두 훈련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objective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가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sentence-aware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이므로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 DPP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는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summary-level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고려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(</a:t>
            </a:r>
            <a:r>
              <a:rPr lang="en-US" altLang="ko-KR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local+global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- selected sentences set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에 대해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중복되는 문장 혹은 거의 유사한 문장이 있으면 페널티 부여하는 방식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dissimilar from each other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해야 좋은 점수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(</a:t>
            </a:r>
            <a:r>
              <a:rPr lang="en-US" altLang="ko-KR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consine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similarity)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F4A7674-5C5C-C340-5827-33271CA9F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09" b="20610"/>
          <a:stretch/>
        </p:blipFill>
        <p:spPr>
          <a:xfrm rot="16200000">
            <a:off x="-2308673" y="2485219"/>
            <a:ext cx="5144843" cy="1744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AEB8C14-27E1-A77C-4E64-18E2635F8A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506" r="2512" b="25863"/>
          <a:stretch/>
        </p:blipFill>
        <p:spPr>
          <a:xfrm>
            <a:off x="715433" y="2451519"/>
            <a:ext cx="3666068" cy="207965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8C19B22B-C00F-1963-D288-D71DC30B5F80}"/>
              </a:ext>
            </a:extLst>
          </p:cNvPr>
          <p:cNvSpPr/>
          <p:nvPr/>
        </p:nvSpPr>
        <p:spPr>
          <a:xfrm>
            <a:off x="2463802" y="2882791"/>
            <a:ext cx="2091267" cy="1219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04A4AE3-1EE4-94E9-C744-B03CBE694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835" y="3235058"/>
            <a:ext cx="3990165" cy="512571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F2B2AD53-3D46-1C79-D4A1-C26AC9873CC2}"/>
              </a:ext>
            </a:extLst>
          </p:cNvPr>
          <p:cNvCxnSpPr>
            <a:endCxn id="5" idx="1"/>
          </p:cNvCxnSpPr>
          <p:nvPr/>
        </p:nvCxnSpPr>
        <p:spPr>
          <a:xfrm>
            <a:off x="4766733" y="3491343"/>
            <a:ext cx="38710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129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Experiments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</a:t>
            </a:r>
            <a:r>
              <a:rPr lang="en-US" altLang="ko-KR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Results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-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LG :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large encoder (16K tokens)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-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일반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: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4K input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F4A7674-5C5C-C340-5827-33271CA9F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09" b="20610"/>
          <a:stretch/>
        </p:blipFill>
        <p:spPr>
          <a:xfrm rot="16200000">
            <a:off x="-2308673" y="2485219"/>
            <a:ext cx="5144843" cy="17440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F0F4C7F-5D61-7678-0FC3-FBB164B02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051" y="231627"/>
            <a:ext cx="365473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87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Analysis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</a:t>
            </a:r>
            <a:r>
              <a:rPr lang="en-US" altLang="ko-KR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 Why section segmentation is necessary</a:t>
            </a:r>
            <a:endParaRPr lang="en-US" b="1" dirty="0">
              <a:solidFill>
                <a:schemeClr val="dk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-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position “-1” :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섹션 끝 문장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“1”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섹션 첫 문장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즉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섹션 첫 부분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끝 부분 쪽에 중요한 문장들이 몰려 있는 경우가 많음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따라서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섹션 경계를 구분할줄 알면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모델이 그 주변 문장들을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summary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할 때 잘 가져올 수 있음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F4A7674-5C5C-C340-5827-33271CA9F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09" b="20610"/>
          <a:stretch/>
        </p:blipFill>
        <p:spPr>
          <a:xfrm rot="16200000">
            <a:off x="-2308673" y="2485219"/>
            <a:ext cx="5144843" cy="1744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F473985-9291-6009-82E1-86EB39C8D7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478"/>
          <a:stretch/>
        </p:blipFill>
        <p:spPr>
          <a:xfrm>
            <a:off x="4778626" y="2044145"/>
            <a:ext cx="3967940" cy="251902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134F463-0235-EA20-8215-999FC9384B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534"/>
          <a:stretch/>
        </p:blipFill>
        <p:spPr>
          <a:xfrm>
            <a:off x="810686" y="2044145"/>
            <a:ext cx="3967940" cy="30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92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Implications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ko-KR" alt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잘한 점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?</a:t>
            </a:r>
            <a:endParaRPr lang="en-US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-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일단 성능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다양한 분석 많음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말하고자 하는 바 관련한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objective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만 딱 알맞게 설계하고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(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두번째 논문처럼 막 덕지덕지하지 않은 느낌</a:t>
            </a:r>
            <a:r>
              <a:rPr lang="en-US" altLang="ko-KR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)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분석 및 글 서술도 읽고 나면 키워드 머리 속에 남게 깔끔하게 기술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Long document, Extractive summarization, Section segmentation</a:t>
            </a:r>
          </a:p>
        </p:txBody>
      </p:sp>
    </p:spTree>
    <p:extLst>
      <p:ext uri="{BB962C8B-B14F-4D97-AF65-F5344CB8AC3E}">
        <p14:creationId xmlns:p14="http://schemas.microsoft.com/office/powerpoint/2010/main" val="58271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489150" y="2357400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Thank you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Motivation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Problem Statement</a:t>
            </a:r>
            <a:endParaRPr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 - 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타 도메인에서 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natural language prompting 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이 성공한 것에서 영감을 받아서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Prompt-based zero- and few-shot approach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를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통해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arbitrary TST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를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수행하고자 함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즉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source text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를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포함한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prompt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를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사용하여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desired transfer type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을 구체화함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(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선택적으로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a few examples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제공하기도 하고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그 다음에 어떤 추가적인 학습이나 튜닝 없이 바로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PLM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을 통해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target stylized text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를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생성하고자 함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GPT-3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같은 모델 쓰면 당연히 잘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할테지만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대부분 연구자들에게는 접근성이 낮으므로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reasonably-sized models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를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사용해서 능력 체크를 할 것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BC2A6-28F9-BB99-3E6A-15DB27EC9696}"/>
              </a:ext>
            </a:extLst>
          </p:cNvPr>
          <p:cNvSpPr txBox="1"/>
          <p:nvPr/>
        </p:nvSpPr>
        <p:spPr>
          <a:xfrm rot="16200000">
            <a:off x="-647877" y="781177"/>
            <a:ext cx="1843364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Prompt-and-</a:t>
            </a:r>
            <a:r>
              <a:rPr kumimoji="1" lang="en-US" altLang="ko-Kore-KR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Rerank</a:t>
            </a:r>
            <a:endParaRPr kumimoji="1" lang="ko-Kore-KR" altLang="en-US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656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ethod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3"/>
              <p:cNvSpPr txBox="1"/>
              <p:nvPr/>
            </p:nvSpPr>
            <p:spPr>
              <a:xfrm>
                <a:off x="489150" y="971327"/>
                <a:ext cx="8370630" cy="1270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1400" b="1" i="0" u="none" strike="noStrike" cap="none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  <a:sym typeface="Arial"/>
                  </a:rPr>
                  <a:t>*</a:t>
                </a:r>
                <a:r>
                  <a:rPr lang="ko-KR" altLang="en-US" b="1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</a:rPr>
                  <a:t> </a:t>
                </a:r>
                <a:r>
                  <a:rPr lang="en-US" sz="1400" b="1" u="none" strike="noStrike" cap="none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  <a:sym typeface="Arial"/>
                  </a:rPr>
                  <a:t>Problem Formulation</a:t>
                </a:r>
                <a:endParaRPr lang="en-US" sz="1400" b="0" u="none" strike="noStrike" cap="none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  <a:sym typeface="Arial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Arial"/>
                  </a:rPr>
                  <a:t>  - TST task </a:t>
                </a:r>
                <a:r>
                  <a:rPr lang="ko-KR" altLang="en-US" dirty="0" err="1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를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세 가지 구성 요소로 분해하여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,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TST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태스크의 수학적 수식에 근거함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.</a:t>
                </a: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-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1)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</a:t>
                </a:r>
                <a:r>
                  <a:rPr lang="en-US" altLang="ko-KR" b="1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</a:rPr>
                  <a:t>Textual Similarity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, 2) </a:t>
                </a:r>
                <a:r>
                  <a:rPr lang="en-US" altLang="ko-KR" b="1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</a:rPr>
                  <a:t>Target Style Strength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, 3) </a:t>
                </a:r>
                <a:r>
                  <a:rPr lang="en-US" altLang="ko-KR" b="1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</a:rPr>
                  <a:t>Fluency</a:t>
                </a: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lang="en-US" altLang="ko-KR" b="1" dirty="0">
                  <a:solidFill>
                    <a:schemeClr val="dk1"/>
                  </a:solidFill>
                  <a:latin typeface="NanumSquare Bold" panose="020B0600000101010101" pitchFamily="34" charset="-127"/>
                  <a:ea typeface="NanumSquare Bold" panose="020B0600000101010101" pitchFamily="34" charset="-127"/>
                </a:endParaRPr>
              </a:p>
              <a:p>
                <a:pPr lvl="0" algn="just">
                  <a:buSzPts val="2400"/>
                </a:pP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 -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목표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: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text x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(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추상적 의미 상태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)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가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s1 style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로 쓰인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text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</a:rPr>
                          <m:t>)</m:t>
                        </m:r>
                      </m:sup>
                    </m:sSup>
                  </m:oMath>
                </a14:m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을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ko-KR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ko-KR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</a:rPr>
                          <m:t>)</m:t>
                        </m:r>
                      </m:sup>
                    </m:sSup>
                    <m:r>
                      <a:rPr lang="en-US" altLang="ko-KR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NanumSquare Bold" panose="020B0600000101010101" pitchFamily="34" charset="-127"/>
                      </a:rPr>
                      <m:t> </m:t>
                    </m:r>
                  </m:oMath>
                </a14:m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로 변환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(GT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</a:rPr>
                          <m:t>)</m:t>
                        </m:r>
                      </m:sup>
                    </m:sSup>
                  </m:oMath>
                </a14:m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에 가까워지도록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)</a:t>
                </a:r>
              </a:p>
            </p:txBody>
          </p:sp>
        </mc:Choice>
        <mc:Fallback>
          <p:sp>
            <p:nvSpPr>
              <p:cNvPr id="98" name="Google Shape;98;p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0" y="971327"/>
                <a:ext cx="8370630" cy="1270767"/>
              </a:xfrm>
              <a:prstGeom prst="rect">
                <a:avLst/>
              </a:prstGeom>
              <a:blipFill>
                <a:blip r:embed="rId3"/>
                <a:stretch>
                  <a:fillRect l="-303" b="-9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1E9C0C54-620A-A693-FFE3-8B5ECD403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07" y="2381880"/>
            <a:ext cx="3075289" cy="236157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728287B-0E65-EE18-6EED-E0EF434D0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627" y="2392375"/>
            <a:ext cx="4513223" cy="23510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E02AB6A-6E26-AD15-C0F8-AB48C2B50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202" y="-1404"/>
            <a:ext cx="3770798" cy="802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F3533C-A495-B7B5-D83F-6402751285B2}"/>
              </a:ext>
            </a:extLst>
          </p:cNvPr>
          <p:cNvSpPr txBox="1"/>
          <p:nvPr/>
        </p:nvSpPr>
        <p:spPr>
          <a:xfrm rot="16200000">
            <a:off x="-647877" y="781177"/>
            <a:ext cx="1843364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Prompt-and-</a:t>
            </a:r>
            <a:r>
              <a:rPr kumimoji="1" lang="en-US" altLang="ko-Kore-KR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Rerank</a:t>
            </a:r>
            <a:endParaRPr kumimoji="1" lang="ko-Kore-KR" altLang="en-US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7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ethod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</a:t>
            </a:r>
            <a:r>
              <a:rPr lang="ko-KR" alt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 </a:t>
            </a:r>
            <a:r>
              <a:rPr lang="en-US" sz="1400" b="1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Problem Formulation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1)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Textual Similarity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 2) 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Target Style Strength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 3) 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Fluency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b="1" dirty="0">
              <a:solidFill>
                <a:schemeClr val="dk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b="1" dirty="0">
              <a:solidFill>
                <a:schemeClr val="dk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b="1" dirty="0">
              <a:solidFill>
                <a:schemeClr val="dk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b="1" dirty="0">
              <a:solidFill>
                <a:schemeClr val="dk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b="1" dirty="0">
              <a:solidFill>
                <a:schemeClr val="dk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- fluency : output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의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overall fluency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?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- transfer strength : output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이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target style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로 쓰여졌는지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?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-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textual similarity : input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과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output texts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간의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correspondence (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일종의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proxy)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728287B-0E65-EE18-6EED-E0EF434D0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129"/>
          <a:stretch/>
        </p:blipFill>
        <p:spPr>
          <a:xfrm>
            <a:off x="1841500" y="1718518"/>
            <a:ext cx="5461000" cy="821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943253-F67B-FA78-35D4-05F1BB29B3FB}"/>
              </a:ext>
            </a:extLst>
          </p:cNvPr>
          <p:cNvSpPr txBox="1"/>
          <p:nvPr/>
        </p:nvSpPr>
        <p:spPr>
          <a:xfrm rot="16200000">
            <a:off x="-647877" y="781177"/>
            <a:ext cx="1843364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Prompt-and-</a:t>
            </a:r>
            <a:r>
              <a:rPr kumimoji="1" lang="en-US" altLang="ko-Kore-KR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Rerank</a:t>
            </a:r>
            <a:endParaRPr kumimoji="1" lang="ko-Kore-KR" altLang="en-US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542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ethod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en-US" sz="1400" b="1" i="1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Prompt-and-</a:t>
            </a:r>
            <a:r>
              <a:rPr lang="en-US" sz="1400" b="1" i="1" u="none" strike="noStrike" cap="none" dirty="0" err="1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Rerank</a:t>
            </a:r>
            <a:r>
              <a:rPr lang="en-US" sz="1400" b="1" i="1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 </a:t>
            </a:r>
            <a:r>
              <a:rPr lang="en-US" sz="1400" b="1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: Overview</a:t>
            </a:r>
            <a:endParaRPr lang="en-US" sz="1400" b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- Prompt-based re-ranking algorithm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- </a:t>
            </a:r>
            <a:r>
              <a:rPr lang="en-US" altLang="ko-Kore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zero- or few-shot </a:t>
            </a:r>
            <a:r>
              <a:rPr lang="en-US" altLang="ko-Kore-KR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prompting</a:t>
            </a:r>
            <a:r>
              <a:rPr lang="en-US" altLang="ko-Kore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 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을 사용하여 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target style 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의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generated </a:t>
            </a:r>
            <a:r>
              <a:rPr lang="en-US" altLang="ko-KR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candidates set </a:t>
            </a:r>
            <a:r>
              <a:rPr lang="ko-KR" altLang="en-US" sz="1400" b="0" i="0" u="none" strike="noStrike" cap="none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Arial"/>
              </a:rPr>
              <a:t>을 획득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  <a:endParaRPr lang="en-US" altLang="ko-KR" sz="1400" b="0" i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앞에 제시한 세 가지 요소를 반영한 수식을 사용하여 이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candidates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를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Wingdings" pitchFamily="2" charset="2"/>
              </a:rPr>
              <a:t>Rerank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수행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FFFF558-7A95-3E96-A65D-B306DCD53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05" y="2017737"/>
            <a:ext cx="7803694" cy="29157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B02844-C21D-0EE3-7A48-269F63E181D3}"/>
              </a:ext>
            </a:extLst>
          </p:cNvPr>
          <p:cNvSpPr txBox="1"/>
          <p:nvPr/>
        </p:nvSpPr>
        <p:spPr>
          <a:xfrm rot="16200000">
            <a:off x="-647877" y="781177"/>
            <a:ext cx="1843364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Prompt-and-</a:t>
            </a:r>
            <a:r>
              <a:rPr kumimoji="1" lang="en-US" altLang="ko-Kore-KR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Rerank</a:t>
            </a:r>
            <a:endParaRPr kumimoji="1" lang="ko-Kore-KR" altLang="en-US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46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ethod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89150" y="971327"/>
            <a:ext cx="837063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buSzPts val="2400"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* </a:t>
            </a:r>
            <a:r>
              <a:rPr lang="en-US" altLang="ko-Kore-KR" sz="1400" b="1" i="1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Prompt-and-</a:t>
            </a:r>
            <a:r>
              <a:rPr lang="en-US" altLang="ko-Kore-KR" sz="1400" b="1" i="1" u="none" strike="noStrike" cap="none" dirty="0" err="1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Rerank</a:t>
            </a:r>
            <a:r>
              <a:rPr lang="en-US" altLang="ko-Kore-KR" i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 </a:t>
            </a:r>
            <a:r>
              <a:rPr lang="en-US" altLang="ko-Kore-KR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(1) :</a:t>
            </a:r>
            <a:r>
              <a:rPr lang="en-US" altLang="ko-Kore-KR" i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 </a:t>
            </a:r>
            <a:r>
              <a:rPr lang="en-US" sz="1400" b="1" u="none" strike="noStrike" cap="none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Prompt Construction</a:t>
            </a:r>
            <a:endParaRPr lang="en-US" sz="1400" b="0" u="none" strike="noStrike" cap="none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 - Using pre-defined prompt template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1) 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Wingdings" pitchFamily="2" charset="2"/>
              </a:rPr>
              <a:t>Delimiter-pairs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- text x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의 앞뒤 마커가 동일한 경우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,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앞뒤 마커가 다른 경우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등 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 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10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가지 구두점 마커 달리 해가면서 붙여서 성능 비교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2) </a:t>
            </a:r>
            <a:r>
              <a:rPr lang="en-US" altLang="ko-KR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Wingdings" pitchFamily="2" charset="2"/>
              </a:rPr>
              <a:t>Prompt Phrasing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-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수기로 작성한 네 가지 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discrete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템플릿</a:t>
            </a: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(Hard-Prompting)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    - [d1], [d2] 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는 위에서 선택한 </a:t>
            </a:r>
            <a:r>
              <a:rPr lang="ko-KR" altLang="en-US" dirty="0" err="1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구분자</a:t>
            </a:r>
            <a:r>
              <a:rPr lang="ko-KR" altLang="en-US" dirty="0">
                <a:solidFill>
                  <a:schemeClr val="dk1"/>
                </a:solidFill>
                <a:latin typeface="NanumSquare" panose="020B0600000101010101" pitchFamily="34" charset="-127"/>
                <a:ea typeface="NanumSquare" panose="020B0600000101010101" pitchFamily="34" charset="-127"/>
                <a:sym typeface="Wingdings" pitchFamily="2" charset="2"/>
              </a:rPr>
              <a:t> 쌍</a:t>
            </a:r>
            <a:endParaRPr lang="en-US" altLang="ko-KR" dirty="0">
              <a:solidFill>
                <a:schemeClr val="dk1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Wingdings" pitchFamily="2" charset="2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FFFF558-7A95-3E96-A65D-B306DCD53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2" t="13054" r="61081" b="41193"/>
          <a:stretch/>
        </p:blipFill>
        <p:spPr>
          <a:xfrm>
            <a:off x="5500918" y="95760"/>
            <a:ext cx="3500971" cy="1614215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5020AE01-5FE3-F1A1-F97C-590BD4CA7D81}"/>
              </a:ext>
            </a:extLst>
          </p:cNvPr>
          <p:cNvSpPr/>
          <p:nvPr/>
        </p:nvSpPr>
        <p:spPr>
          <a:xfrm>
            <a:off x="5472342" y="76945"/>
            <a:ext cx="2169042" cy="134477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152D8B0-3554-4A6A-E27C-6C9638402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675"/>
          <a:stretch/>
        </p:blipFill>
        <p:spPr>
          <a:xfrm>
            <a:off x="809856" y="3128624"/>
            <a:ext cx="3921638" cy="121113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BEE4CA3-9064-D222-BBF7-2F4BB9BEA5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698"/>
          <a:stretch/>
        </p:blipFill>
        <p:spPr>
          <a:xfrm>
            <a:off x="4731494" y="3128624"/>
            <a:ext cx="3921638" cy="1445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0BED55-9069-52D5-6239-78A7A1BC252D}"/>
              </a:ext>
            </a:extLst>
          </p:cNvPr>
          <p:cNvSpPr txBox="1"/>
          <p:nvPr/>
        </p:nvSpPr>
        <p:spPr>
          <a:xfrm rot="16200000">
            <a:off x="-647877" y="781177"/>
            <a:ext cx="1843364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Prompt-and-</a:t>
            </a:r>
            <a:r>
              <a:rPr kumimoji="1" lang="en-US" altLang="ko-Kore-KR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Rerank</a:t>
            </a:r>
            <a:endParaRPr kumimoji="1" lang="ko-Kore-KR" altLang="en-US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4679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804B17-9F09-F2A8-4EE6-B72CC1D80F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332"/>
          <a:stretch/>
        </p:blipFill>
        <p:spPr>
          <a:xfrm>
            <a:off x="5282351" y="202022"/>
            <a:ext cx="3794718" cy="2571750"/>
          </a:xfrm>
          <a:prstGeom prst="rect">
            <a:avLst/>
          </a:prstGeom>
        </p:spPr>
      </p:pic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89150" y="320634"/>
            <a:ext cx="8165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sym typeface="Arial"/>
              </a:rPr>
              <a:t>M</a:t>
            </a:r>
            <a:r>
              <a:rPr lang="en-US" b="1" dirty="0">
                <a:solidFill>
                  <a:schemeClr val="dk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ethod</a:t>
            </a:r>
            <a:endParaRPr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3"/>
              <p:cNvSpPr txBox="1"/>
              <p:nvPr/>
            </p:nvSpPr>
            <p:spPr>
              <a:xfrm>
                <a:off x="489150" y="971327"/>
                <a:ext cx="8370630" cy="3914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just">
                  <a:buSzPts val="2400"/>
                </a:pPr>
                <a:r>
                  <a:rPr lang="en-US" sz="1400" b="1" i="0" u="none" strike="noStrike" cap="none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  <a:sym typeface="Arial"/>
                  </a:rPr>
                  <a:t>* </a:t>
                </a:r>
                <a:r>
                  <a:rPr lang="en-US" altLang="ko-Kore-KR" sz="1400" b="1" i="1" u="none" strike="noStrike" cap="none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  <a:sym typeface="Arial"/>
                  </a:rPr>
                  <a:t>Prompt-and-</a:t>
                </a:r>
                <a:r>
                  <a:rPr lang="en-US" altLang="ko-Kore-KR" sz="1400" b="1" i="1" u="none" strike="noStrike" cap="none" dirty="0" err="1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  <a:sym typeface="Arial"/>
                  </a:rPr>
                  <a:t>Rerank</a:t>
                </a:r>
                <a:r>
                  <a:rPr lang="en-US" altLang="ko-Kore-KR" i="1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</a:rPr>
                  <a:t> </a:t>
                </a:r>
                <a:r>
                  <a:rPr lang="en-US" altLang="ko-Kore-KR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</a:rPr>
                  <a:t>(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</a:rPr>
                  <a:t>2</a:t>
                </a:r>
                <a:r>
                  <a:rPr lang="en-US" altLang="ko-Kore-KR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</a:rPr>
                  <a:t>) :</a:t>
                </a:r>
                <a:r>
                  <a:rPr lang="en-US" altLang="ko-Kore-KR" i="1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</a:rPr>
                  <a:t> </a:t>
                </a:r>
                <a:r>
                  <a:rPr lang="en-US" altLang="ko-Kore-KR" b="1" dirty="0" err="1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</a:rPr>
                  <a:t>Rerank</a:t>
                </a:r>
                <a:endParaRPr lang="en-US" altLang="ko-Kore-KR" b="1" dirty="0">
                  <a:solidFill>
                    <a:schemeClr val="dk1"/>
                  </a:solidFill>
                  <a:latin typeface="NanumSquare Bold" panose="020B0600000101010101" pitchFamily="34" charset="-127"/>
                  <a:ea typeface="NanumSquare Bold" panose="020B0600000101010101" pitchFamily="34" charset="-127"/>
                </a:endParaRPr>
              </a:p>
              <a:p>
                <a:pPr algn="just">
                  <a:buSzPts val="2400"/>
                </a:pPr>
                <a:endParaRPr lang="en-US" sz="1400" b="0" u="none" strike="noStrike" cap="none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  <a:sym typeface="Arial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 </a:t>
                </a: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lang="en-US" altLang="ko-KR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lang="en-US" altLang="ko-KR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 -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위 수식을 고려하여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,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세 가지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Calculation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적용</a:t>
                </a:r>
                <a:endParaRPr lang="en-US" altLang="ko-KR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lang="en-US" altLang="ko-KR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  <a:sym typeface="Wingdings" pitchFamily="2" charset="2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-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</a:t>
                </a:r>
                <a:r>
                  <a:rPr lang="en-US" altLang="ko-KR" b="1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  <a:sym typeface="Wingdings" pitchFamily="2" charset="2"/>
                  </a:rPr>
                  <a:t>Fluency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: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각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candidate text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의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overall likelihood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계산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(GPT-2 Large)</a:t>
                </a: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lang="en-US" altLang="ko-KR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  <a:sym typeface="Wingdings" pitchFamily="2" charset="2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 - </a:t>
                </a:r>
                <a:r>
                  <a:rPr lang="en-US" altLang="ko-KR" b="1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  <a:sym typeface="Wingdings" pitchFamily="2" charset="2"/>
                  </a:rPr>
                  <a:t>Transfer strength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:  MLM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방식으로 치환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(</a:t>
                </a:r>
                <a:r>
                  <a:rPr lang="en-US" altLang="ko-KR" dirty="0" err="1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RoBERTa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)</a:t>
                </a:r>
              </a:p>
              <a:p>
                <a:pPr lvl="0" algn="just">
                  <a:buSzPts val="2400"/>
                </a:pP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   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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  <a:sym typeface="Wingdings" pitchFamily="2" charset="2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ko-KR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altLang="ko-KR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  <a:sym typeface="Wingdings" pitchFamily="2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ko-KR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  <a:sym typeface="Wingdings" pitchFamily="2" charset="2"/>
                          </a:rPr>
                          <m:t>𝑖</m:t>
                        </m:r>
                      </m:sub>
                      <m:sup>
                        <m:r>
                          <a:rPr lang="en-US" altLang="ko-KR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  <a:sym typeface="Wingdings" pitchFamily="2" charset="2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  <a:sym typeface="Wingdings" pitchFamily="2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  <a:sym typeface="Wingdings" pitchFamily="2" charset="2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  <a:sym typeface="Wingdings" pitchFamily="2" charset="2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가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주어질 때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,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“The following text is &lt;mask&gt;: 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  <a:sym typeface="Wingdings" pitchFamily="2" charset="2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ko-KR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altLang="ko-KR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  <a:sym typeface="Wingdings" pitchFamily="2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ko-KR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  <a:sym typeface="Wingdings" pitchFamily="2" charset="2"/>
                          </a:rPr>
                          <m:t>𝑖</m:t>
                        </m:r>
                      </m:sub>
                      <m:sup>
                        <m:r>
                          <a:rPr lang="en-US" altLang="ko-KR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  <a:sym typeface="Wingdings" pitchFamily="2" charset="2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  <a:sym typeface="Wingdings" pitchFamily="2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  <a:sym typeface="Wingdings" pitchFamily="2" charset="2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  <a:sym typeface="Wingdings" pitchFamily="2" charset="2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]”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문제로 변환하고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,</a:t>
                </a:r>
              </a:p>
              <a:p>
                <a:pPr lvl="0" algn="just">
                  <a:buSzPts val="2400"/>
                </a:pP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        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vocab.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을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original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이 아니고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S = {s1, s2}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로 제한하여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S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안에서 맞추게 함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.</a:t>
                </a:r>
              </a:p>
              <a:p>
                <a:pPr lvl="0" algn="just">
                  <a:buSzPts val="2400"/>
                </a:pPr>
                <a:endParaRPr lang="en-US" altLang="ko-KR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</a:endParaRPr>
              </a:p>
              <a:p>
                <a:pPr algn="just">
                  <a:buSzPts val="2400"/>
                </a:pP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- </a:t>
                </a:r>
                <a:r>
                  <a:rPr lang="en-US" altLang="ko-KR" b="1" dirty="0">
                    <a:solidFill>
                      <a:schemeClr val="dk1"/>
                    </a:solidFill>
                    <a:latin typeface="NanumSquare Bold" panose="020B0600000101010101" pitchFamily="34" charset="-127"/>
                    <a:ea typeface="NanumSquare Bold" panose="020B0600000101010101" pitchFamily="34" charset="-127"/>
                  </a:rPr>
                  <a:t>Textual similarity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: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두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texts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간의 </a:t>
                </a:r>
                <a:r>
                  <a:rPr lang="en-US" altLang="ko-KR" dirty="0" err="1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BERTScore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</a:t>
                </a:r>
                <a:r>
                  <a:rPr lang="ko-KR" altLang="en-US" dirty="0" err="1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를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측정</a:t>
                </a:r>
                <a:endParaRPr lang="en-US" altLang="ko-KR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</a:endParaRPr>
              </a:p>
              <a:p>
                <a:pPr algn="just">
                  <a:buSzPts val="2400"/>
                </a:pP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   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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  <a:sym typeface="Wingdings" pitchFamily="2" charset="2"/>
                  </a:rPr>
                  <a:t>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즉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,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</a:t>
                </a:r>
                <a:r>
                  <a:rPr lang="en-US" altLang="ko-KR" dirty="0" err="1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BERTScore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</a:rPr>
                        </m:ctrlPr>
                      </m:sSupPr>
                      <m:e>
                        <m:r>
                          <a:rPr lang="en-US" altLang="ko-KR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altLang="ko-KR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</a:rPr>
                              <m:t>(</m:t>
                            </m:r>
                            <m:r>
                              <a:rPr lang="en-US" altLang="ko-KR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</a:rPr>
                        </m:ctrlPr>
                      </m:sSupPr>
                      <m:e>
                        <m:r>
                          <a:rPr lang="en-US" altLang="ko-KR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altLang="ko-KR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</a:rPr>
                              <m:t>(</m:t>
                            </m:r>
                            <m:r>
                              <a:rPr lang="en-US" altLang="ko-KR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NanumSquare Bold" panose="020B0600000101010101" pitchFamily="34" charset="-127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NanumSquare Bold" panose="020B0600000101010101" pitchFamily="34" charset="-127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)</a:t>
                </a:r>
              </a:p>
              <a:p>
                <a:pPr algn="just">
                  <a:buSzPts val="2400"/>
                </a:pPr>
                <a:endParaRPr lang="en-US" altLang="ko-KR" dirty="0">
                  <a:solidFill>
                    <a:schemeClr val="dk1"/>
                  </a:solidFill>
                  <a:latin typeface="NanumSquare" panose="020B0600000101010101" pitchFamily="34" charset="-127"/>
                  <a:ea typeface="NanumSquare" panose="020B0600000101010101" pitchFamily="34" charset="-127"/>
                </a:endParaRPr>
              </a:p>
              <a:p>
                <a:pPr algn="just">
                  <a:buSzPts val="2400"/>
                </a:pP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-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마지막으로 상기 세 가지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score </a:t>
                </a:r>
                <a:r>
                  <a:rPr lang="ko-KR" altLang="en-US" dirty="0" err="1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를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 곱해서 가장 높은 스코어를 가진 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output </a:t>
                </a:r>
                <a:r>
                  <a:rPr lang="ko-KR" altLang="en-US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을 고름</a:t>
                </a:r>
                <a:r>
                  <a:rPr lang="en-US" altLang="ko-KR" dirty="0">
                    <a:solidFill>
                      <a:schemeClr val="dk1"/>
                    </a:solidFill>
                    <a:latin typeface="NanumSquare" panose="020B0600000101010101" pitchFamily="34" charset="-127"/>
                    <a:ea typeface="NanumSquare" panose="020B0600000101010101" pitchFamily="34" charset="-127"/>
                  </a:rPr>
                  <a:t>.</a:t>
                </a:r>
              </a:p>
            </p:txBody>
          </p:sp>
        </mc:Choice>
        <mc:Fallback>
          <p:sp>
            <p:nvSpPr>
              <p:cNvPr id="98" name="Google Shape;98;p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0" y="971327"/>
                <a:ext cx="8370630" cy="3914824"/>
              </a:xfrm>
              <a:prstGeom prst="rect">
                <a:avLst/>
              </a:prstGeom>
              <a:blipFill>
                <a:blip r:embed="rId4"/>
                <a:stretch>
                  <a:fillRect l="-3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A175CFA2-8982-5EAA-7216-6008EEB6CD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129"/>
          <a:stretch/>
        </p:blipFill>
        <p:spPr>
          <a:xfrm>
            <a:off x="377884" y="1330546"/>
            <a:ext cx="4964545" cy="7466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6D547F-4D1B-BCD3-C393-EA827415E367}"/>
              </a:ext>
            </a:extLst>
          </p:cNvPr>
          <p:cNvSpPr txBox="1"/>
          <p:nvPr/>
        </p:nvSpPr>
        <p:spPr>
          <a:xfrm rot="16200000">
            <a:off x="-647877" y="781177"/>
            <a:ext cx="1843364" cy="2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Prompt-and-</a:t>
            </a:r>
            <a:r>
              <a:rPr kumimoji="1" lang="en-US" altLang="ko-Kore-KR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Rerank</a:t>
            </a:r>
            <a:endParaRPr kumimoji="1" lang="ko-Kore-KR" altLang="en-US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002666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C9DAF8"/>
      </a:lt2>
      <a:accent1>
        <a:srgbClr val="4B2E83"/>
      </a:accent1>
      <a:accent2>
        <a:srgbClr val="C04E36"/>
      </a:accent2>
      <a:accent3>
        <a:srgbClr val="278B4C"/>
      </a:accent3>
      <a:accent4>
        <a:srgbClr val="C0AE36"/>
      </a:accent4>
      <a:accent5>
        <a:srgbClr val="B7A57A"/>
      </a:accent5>
      <a:accent6>
        <a:srgbClr val="85754D"/>
      </a:accent6>
      <a:hlink>
        <a:srgbClr val="4B2E83"/>
      </a:hlink>
      <a:folHlink>
        <a:srgbClr val="0097A7"/>
      </a:folHlink>
    </a:clrScheme>
    <a:fontScheme name="나눔스퀘어">
      <a:majorFont>
        <a:latin typeface="나눔스퀘어 Bold"/>
        <a:ea typeface="나눔스퀘어 Bold"/>
        <a:cs typeface=""/>
      </a:majorFont>
      <a:minorFont>
        <a:latin typeface="나눔스퀘어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3692</TotalTime>
  <Words>2465</Words>
  <Application>Microsoft Macintosh PowerPoint</Application>
  <PresentationFormat>화면 슬라이드 쇼(16:9)</PresentationFormat>
  <Paragraphs>340</Paragraphs>
  <Slides>36</Slides>
  <Notes>36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8" baseType="lpstr">
      <vt:lpstr>NanumSquare</vt:lpstr>
      <vt:lpstr>NanumSquare Bold</vt:lpstr>
      <vt:lpstr>나눔스퀘어</vt:lpstr>
      <vt:lpstr>Arial</vt:lpstr>
      <vt:lpstr>Montserrat Light</vt:lpstr>
      <vt:lpstr>Montserrat</vt:lpstr>
      <vt:lpstr>Malgun Gothic</vt:lpstr>
      <vt:lpstr>NanumGothic</vt:lpstr>
      <vt:lpstr>Roboto Light</vt:lpstr>
      <vt:lpstr>Cambria Math</vt:lpstr>
      <vt:lpstr>Roboto</vt:lpstr>
      <vt:lpstr>Simple Lecture</vt:lpstr>
      <vt:lpstr>PowerPoint 프레젠테이션</vt:lpstr>
      <vt:lpstr>Motivation</vt:lpstr>
      <vt:lpstr>Motivation</vt:lpstr>
      <vt:lpstr>Motivation</vt:lpstr>
      <vt:lpstr>Method</vt:lpstr>
      <vt:lpstr>Method</vt:lpstr>
      <vt:lpstr>Method</vt:lpstr>
      <vt:lpstr>Method</vt:lpstr>
      <vt:lpstr>Method</vt:lpstr>
      <vt:lpstr>Experiments</vt:lpstr>
      <vt:lpstr>Analysis</vt:lpstr>
      <vt:lpstr>Analysis</vt:lpstr>
      <vt:lpstr>Implications</vt:lpstr>
      <vt:lpstr>Motivation</vt:lpstr>
      <vt:lpstr>Motivation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Experiment</vt:lpstr>
      <vt:lpstr>Analysis</vt:lpstr>
      <vt:lpstr>Analysis</vt:lpstr>
      <vt:lpstr>Implications</vt:lpstr>
      <vt:lpstr>Motivation</vt:lpstr>
      <vt:lpstr>Method</vt:lpstr>
      <vt:lpstr>Method</vt:lpstr>
      <vt:lpstr>Method</vt:lpstr>
      <vt:lpstr>Method</vt:lpstr>
      <vt:lpstr>Experiments</vt:lpstr>
      <vt:lpstr>Analysis</vt:lpstr>
      <vt:lpstr>Implications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김진성[ 대학원석·박사통합과정재학 / 컴퓨터학과 ]</cp:lastModifiedBy>
  <cp:revision>328</cp:revision>
  <dcterms:modified xsi:type="dcterms:W3CDTF">2023-02-07T08:14:32Z</dcterms:modified>
</cp:coreProperties>
</file>