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80" r:id="rId4"/>
    <p:sldId id="281" r:id="rId5"/>
    <p:sldId id="282" r:id="rId6"/>
    <p:sldId id="284" r:id="rId7"/>
    <p:sldId id="283" r:id="rId8"/>
    <p:sldId id="278" r:id="rId9"/>
    <p:sldId id="279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227"/>
    <a:srgbClr val="61041D"/>
    <a:srgbClr val="FF7E79"/>
    <a:srgbClr val="941E39"/>
    <a:srgbClr val="3D0512"/>
    <a:srgbClr val="CA003C"/>
    <a:srgbClr val="88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3"/>
    <p:restoredTop sz="94694"/>
  </p:normalViewPr>
  <p:slideViewPr>
    <p:cSldViewPr snapToGrid="0">
      <p:cViewPr varScale="1">
        <p:scale>
          <a:sx n="121" d="100"/>
          <a:sy n="121" d="100"/>
        </p:scale>
        <p:origin x="1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DC61D-248D-3448-BB63-B6700E27DBA1}" type="datetimeFigureOut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CCD51-57B8-DF45-BBF1-821C75C2B3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0486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92D74-89A7-1D77-3ACF-CC41AC330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C053CB7-E3A1-9336-530B-7EEE455C5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76EB76-14D6-CCC9-9A59-EB925658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3495-7BBA-3C40-921D-104011F2EDC3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A3749B-092E-3750-A109-73884392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ACF041-9F96-68E7-A007-6DB66F0B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753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E8F99C-851F-7E24-98EA-AC33F723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A9B5948-3222-3C72-1FEC-CDBD03D26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C41663-84B5-F1B6-939A-F47B64CF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D61-F3AA-7649-BC6D-325BF4DF4297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5700A5-7E12-6A42-884C-7835CBF8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E46DF9-6D0A-5E20-C0D0-CD54C3A8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2135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969C0CF-1423-1EEA-8985-2F4B714A1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E469AA8-5E23-D0B8-B527-93E857D58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5C7B46-EB12-47F6-EF91-82D5BE34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FD34-EC07-B044-A7D0-6DF05CAAF76C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A3096C-F4D2-87DA-3E39-3BB9E54E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FE1A0-40EE-6656-B761-648F4537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610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9FEFD1-2747-E469-B32F-A2B11078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B11848-15DF-4F12-4D44-A4E6041E6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B21E09-8CFE-6EBC-E9BC-102E401A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1FAE-2520-8249-B71B-42CEB77FF16F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385197-7E33-0B3D-581D-FC73AE25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F688E-F823-1CA0-C9D6-ABA3CDB0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7099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B61497-AF7F-9B40-F31A-CECA049F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DD526B-F91A-911D-38CC-35FFD2F86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277026-92E6-1A81-0CF8-D3AB4F42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4508-0D4C-A447-B9E6-330632C823D9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35154A-83F9-C4C5-48F8-5C86517E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54280F-60E8-3B04-9C3D-0EE03D6B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011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5A64C7-C10D-C39A-ADFC-0935C600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58A82C-BC49-17D7-0255-8003E6D76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CCCEA1-F020-550D-C083-AA4ACC1FE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E11491-48E9-2ADE-EE07-BE2670EF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FFC6-A50C-1444-B17E-1C051F6499B5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C2FCF58-84BB-EF22-E067-1BE7CAFA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2C2581-3CB0-8DA2-FFCD-72CA10FA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8176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F26760-7808-A708-E18C-A08E0C62C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858E74-46FB-88AE-5690-8C42EDD8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16326A-F539-CA42-FBDB-8A569C30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2937FCF-6C09-0081-BFFF-7514348A6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7F3ABBE-2555-5758-3533-5D12D1346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FF2876C-4569-78BD-758B-EB841250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A937-FE59-6E41-8FEB-0283EC54E8AC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D4B216E-2E4C-6B90-968E-40AC46CB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959CEF1-1703-BA39-3521-90A0BF8F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1112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D4E04D-BB44-C044-B3AB-B93AF6AA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A147D5-2DC7-D17E-58B0-DD55CF06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7139-9065-A74C-9660-113B0BC886FD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0A4F812-A716-EBCB-50FF-64DBD318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D9A0107-F3BE-3968-8842-7956A827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9507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967ACE4-CD15-EB79-C11E-93A1D0F6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62A3-C1E1-6142-98B3-E61A1DF1AE48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ABE664-90DB-82F0-3A43-5A59D83E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89753A-8FDE-EA94-4057-E0A8C594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9662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FC8E1D-8733-FDBF-56BC-731D3614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904F3D-57AD-5E6C-7EAE-FB3F149C5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486B1D-FC5D-1791-F626-7A6F34299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8BBEA2-A2B9-8549-84BF-81528F8D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D475-5701-3B43-B4CB-8AFA3357434C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805502-B2C4-495D-9A7D-A33611F6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A4770A0-2286-4795-A11F-1158CFE5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8842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E4E8EF-B94B-BF0C-20A9-7368F21A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AE190B3-1171-7ABC-F009-9D15FC1BA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79C2184-A087-A4F2-3F17-681644A04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6919612-17C8-26AA-3E17-CA6C3455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D529-7D0A-DF4F-8D05-4480816A424C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A45AD7-371F-BE45-8B55-7D804885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A35562B-472C-B1BA-98E9-14A1F5BE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9080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EA413D7-7B13-467E-8417-B3882A68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003A78-EDF9-4127-C79D-1A3AA52EA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CD7D09-61F4-168B-639B-ABB7F2A3C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8FA4A-FBB1-9441-B2E0-96409DD31399}" type="datetime1">
              <a:rPr kumimoji="1" lang="ko-KR" altLang="en-US" smtClean="0"/>
              <a:t>2023. 1. 25.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159344-EF7F-41D8-1828-62233114F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8DAD51-0122-EB96-7655-07836160B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B1C16-D47E-D44D-937B-82AF70FE8BE5}" type="slidenum">
              <a:rPr kumimoji="1" lang="ko-KR" altLang="en-US" smtClean="0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08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33018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606195-A8E5-5748-7BB0-AFC2B1131370}"/>
              </a:ext>
            </a:extLst>
          </p:cNvPr>
          <p:cNvSpPr txBox="1"/>
          <p:nvPr/>
        </p:nvSpPr>
        <p:spPr>
          <a:xfrm>
            <a:off x="5294338" y="475956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dirty="0">
                <a:solidFill>
                  <a:srgbClr val="941E39"/>
                </a:solidFill>
                <a:latin typeface="Bernard MT Condensed" panose="02050806060905020404" pitchFamily="18" charset="0"/>
                <a:ea typeface="AppleMyungjo" pitchFamily="2" charset="-127"/>
              </a:rPr>
              <a:t>EMNLP 2022</a:t>
            </a:r>
            <a:endParaRPr kumimoji="1" lang="ko-KR" altLang="en-US" sz="2400" dirty="0">
              <a:solidFill>
                <a:srgbClr val="941E39"/>
              </a:solidFill>
              <a:latin typeface="Bernard MT Condensed" panose="02050806060905020404" pitchFamily="18" charset="0"/>
              <a:ea typeface="AppleMyungjo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0D755-809E-B1D1-1BCF-45B8853E71FA}"/>
              </a:ext>
            </a:extLst>
          </p:cNvPr>
          <p:cNvSpPr txBox="1"/>
          <p:nvPr/>
        </p:nvSpPr>
        <p:spPr>
          <a:xfrm>
            <a:off x="269631" y="1743880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ko-K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RankGen</a:t>
            </a:r>
            <a:r>
              <a:rPr lang="en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: </a:t>
            </a:r>
            <a:br>
              <a:rPr lang="en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</a:br>
            <a:r>
              <a:rPr lang="en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Improving Text Generation with Large Ranking Model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81040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D9436800-4A3B-7F65-719B-B1B8D6DC5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86" y="3020888"/>
            <a:ext cx="6311788" cy="12861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D3440C-C0C1-95EA-F1A8-C677254EE2D1}"/>
              </a:ext>
            </a:extLst>
          </p:cNvPr>
          <p:cNvSpPr txBox="1"/>
          <p:nvPr/>
        </p:nvSpPr>
        <p:spPr>
          <a:xfrm>
            <a:off x="4752876" y="4684387"/>
            <a:ext cx="268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pple Braille" pitchFamily="2" charset="0"/>
              </a:rPr>
              <a:t>Presenter: </a:t>
            </a:r>
            <a:r>
              <a:rPr kumimoji="1" lang="en-US" altLang="ko-KR" dirty="0" err="1">
                <a:latin typeface="Apple Braille" pitchFamily="2" charset="0"/>
              </a:rPr>
              <a:t>Jungwoo</a:t>
            </a:r>
            <a:r>
              <a:rPr kumimoji="1" lang="en-US" altLang="ko-KR" dirty="0">
                <a:latin typeface="Apple Braille" pitchFamily="2" charset="0"/>
              </a:rPr>
              <a:t> Lim</a:t>
            </a:r>
            <a:endParaRPr kumimoji="1" lang="ko-KR" alt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3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33018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606195-A8E5-5748-7BB0-AFC2B1131370}"/>
              </a:ext>
            </a:extLst>
          </p:cNvPr>
          <p:cNvSpPr txBox="1"/>
          <p:nvPr/>
        </p:nvSpPr>
        <p:spPr>
          <a:xfrm>
            <a:off x="5294338" y="475956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dirty="0">
                <a:solidFill>
                  <a:srgbClr val="941E39"/>
                </a:solidFill>
                <a:latin typeface="Bernard MT Condensed" panose="02050806060905020404" pitchFamily="18" charset="0"/>
                <a:ea typeface="AppleMyungjo" pitchFamily="2" charset="-127"/>
              </a:rPr>
              <a:t>EMNLP 2022</a:t>
            </a:r>
            <a:endParaRPr kumimoji="1" lang="ko-KR" altLang="en-US" sz="2400" dirty="0">
              <a:solidFill>
                <a:srgbClr val="941E39"/>
              </a:solidFill>
              <a:latin typeface="Bernard MT Condensed" panose="02050806060905020404" pitchFamily="18" charset="0"/>
              <a:ea typeface="AppleMyungjo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0D755-809E-B1D1-1BCF-45B8853E71FA}"/>
              </a:ext>
            </a:extLst>
          </p:cNvPr>
          <p:cNvSpPr txBox="1"/>
          <p:nvPr/>
        </p:nvSpPr>
        <p:spPr>
          <a:xfrm>
            <a:off x="269631" y="1743880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Z-</a:t>
            </a:r>
            <a:r>
              <a:rPr lang="en" altLang="ko-K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LaVI</a:t>
            </a:r>
            <a:r>
              <a:rPr lang="en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: Zero-Shot Language Solver </a:t>
            </a:r>
            <a:br>
              <a:rPr lang="en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</a:br>
            <a:r>
              <a:rPr lang="en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Fueled by Visual Imagination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81040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ED3440C-C0C1-95EA-F1A8-C677254EE2D1}"/>
              </a:ext>
            </a:extLst>
          </p:cNvPr>
          <p:cNvSpPr txBox="1"/>
          <p:nvPr/>
        </p:nvSpPr>
        <p:spPr>
          <a:xfrm>
            <a:off x="4752876" y="4627958"/>
            <a:ext cx="268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pple Braille" pitchFamily="2" charset="0"/>
              </a:rPr>
              <a:t>Presenter: </a:t>
            </a:r>
            <a:r>
              <a:rPr kumimoji="1" lang="en-US" altLang="ko-KR" dirty="0" err="1">
                <a:latin typeface="Apple Braille" pitchFamily="2" charset="0"/>
              </a:rPr>
              <a:t>Jungwoo</a:t>
            </a:r>
            <a:r>
              <a:rPr kumimoji="1" lang="en-US" altLang="ko-KR" dirty="0">
                <a:latin typeface="Apple Braille" pitchFamily="2" charset="0"/>
              </a:rPr>
              <a:t> Lim</a:t>
            </a:r>
            <a:endParaRPr kumimoji="1" lang="ko-KR" altLang="en-US" dirty="0">
              <a:latin typeface="Apple Braille" pitchFamily="2" charset="0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49D12F0B-34DF-37DD-075F-1A6495536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334" y="3102768"/>
            <a:ext cx="6511332" cy="12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8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Introduction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503584" y="1350833"/>
            <a:ext cx="109595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Pre-trained Language Model &amp; Zero-shot Learning</a:t>
            </a:r>
          </a:p>
          <a:p>
            <a:pPr marL="800100" lvl="1" indent="-342900">
              <a:buFontTx/>
              <a:buChar char="-"/>
            </a:pPr>
            <a:r>
              <a:rPr lang="en-US" altLang="ko-KR" sz="2000" dirty="0">
                <a:latin typeface="Apple Braille" pitchFamily="2" charset="0"/>
              </a:rPr>
              <a:t>R</a:t>
            </a:r>
            <a:r>
              <a:rPr lang="en" altLang="ko-KR" sz="2000" dirty="0" err="1">
                <a:latin typeface="Apple Braille" pitchFamily="2" charset="0"/>
              </a:rPr>
              <a:t>ecent</a:t>
            </a:r>
            <a:r>
              <a:rPr lang="en" altLang="ko-KR" sz="2000" dirty="0">
                <a:latin typeface="Apple Braille" pitchFamily="2" charset="0"/>
              </a:rPr>
              <a:t> research suggests that NLP’s understanding ability improves by </a:t>
            </a:r>
            <a:br>
              <a:rPr lang="en" altLang="ko-KR" sz="2000" dirty="0">
                <a:latin typeface="Apple Braille" pitchFamily="2" charset="0"/>
              </a:rPr>
            </a:br>
            <a:r>
              <a:rPr lang="en" altLang="ko-KR" sz="2000" dirty="0">
                <a:latin typeface="Apple Braille" pitchFamily="2" charset="0"/>
              </a:rPr>
              <a:t>further </a:t>
            </a:r>
            <a:r>
              <a:rPr lang="en" altLang="ko-KR" sz="2000" u="sng" dirty="0">
                <a:latin typeface="Apple Braille" pitchFamily="2" charset="0"/>
              </a:rPr>
              <a:t>scaling up the model size (e.g., to hundreds of billions of parameters) and the amount of textual pretraining data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However, zero-shot language learners solely trained on texts inevitably suffer from human reporting bias. For example, 1) </a:t>
            </a:r>
            <a:r>
              <a:rPr lang="en" altLang="ko-KR" sz="2000" u="sng" dirty="0">
                <a:latin typeface="Apple Braille" pitchFamily="2" charset="0"/>
              </a:rPr>
              <a:t>people tend not to write common or apparent things</a:t>
            </a:r>
            <a:r>
              <a:rPr lang="en" altLang="ko-KR" sz="2000" dirty="0">
                <a:latin typeface="Apple Braille" pitchFamily="2" charset="0"/>
              </a:rPr>
              <a:t>, and the 2) </a:t>
            </a:r>
            <a:r>
              <a:rPr lang="en" altLang="ko-KR" sz="2000" u="sng" dirty="0">
                <a:latin typeface="Apple Braille" pitchFamily="2" charset="0"/>
              </a:rPr>
              <a:t>frequency of a certain textual statement does not always correspond to their relative likelihood in the world</a:t>
            </a:r>
            <a:r>
              <a:rPr lang="en" altLang="ko-KR" sz="2000" dirty="0">
                <a:latin typeface="Apple Braille" pitchFamily="2" charset="0"/>
              </a:rPr>
              <a:t>. 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Therefore, looking into </a:t>
            </a:r>
            <a:r>
              <a:rPr lang="en" altLang="ko-KR" sz="2000" b="1" dirty="0">
                <a:latin typeface="Apple Braille" pitchFamily="2" charset="0"/>
              </a:rPr>
              <a:t>other modalities to supplement the textual information is crucial </a:t>
            </a:r>
            <a:endParaRPr kumimoji="1" lang="ko-KR" altLang="en-US" sz="2000" b="1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4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Introduction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503584" y="1350833"/>
            <a:ext cx="109595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Proposal</a:t>
            </a: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Focus on incorporating vision knowledge to facilitate the solution of plain language understanding tasks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Cognitive science has demonstrated that the human vision system is crucial to supplement, interact, and influence the language system 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For example, there exists a fast mapping between vision and language in the human language learning process. 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Inspired by this, they propose a visual imagination framework, Z-</a:t>
            </a:r>
            <a:r>
              <a:rPr lang="en" altLang="ko-KR" sz="2000" dirty="0" err="1">
                <a:latin typeface="Apple Braille" pitchFamily="2" charset="0"/>
              </a:rPr>
              <a:t>LaVI</a:t>
            </a:r>
            <a:r>
              <a:rPr lang="en" altLang="ko-KR" sz="2000" dirty="0">
                <a:latin typeface="Apple Braille" pitchFamily="2" charset="0"/>
              </a:rPr>
              <a:t>, to endow any PLMs (e.g., GPT, BERT, BART, etc.) with visual imagination capabilities.</a:t>
            </a:r>
            <a:endParaRPr kumimoji="1" lang="ko-KR" altLang="en-US" sz="2000" b="1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Method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87B49-A5BD-2FAB-E8A2-119D9D0CA7DD}"/>
              </a:ext>
            </a:extLst>
          </p:cNvPr>
          <p:cNvSpPr txBox="1"/>
          <p:nvPr/>
        </p:nvSpPr>
        <p:spPr>
          <a:xfrm>
            <a:off x="503584" y="1350833"/>
            <a:ext cx="10959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Language with Visual Imagination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1) RECALL: We use the text input to query Bing Image Search to recall the corresponding images. We set a maximum number of images for each query. When only limited images are available for some queries, we download all of them. 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2) SYNTHESIS: We adopt DALL·E (Ramesh et al., 2021), a text-to-image generation model pretrained on image-caption pairs, to synthesize images. DALL·E constructs a codebook V using a discrete variational autoencoder (</a:t>
            </a:r>
            <a:r>
              <a:rPr lang="en" altLang="ko-KR" sz="2000" dirty="0" err="1">
                <a:latin typeface="Apple Braille" pitchFamily="2" charset="0"/>
              </a:rPr>
              <a:t>dVAE</a:t>
            </a:r>
            <a:r>
              <a:rPr lang="en" altLang="ko-KR" sz="2000" dirty="0">
                <a:latin typeface="Apple Braille" pitchFamily="2" charset="0"/>
              </a:rPr>
              <a:t>) (Rolfe, 2016) to map the image into tokens concatenated with the caption’s text tokens. DALL·E models the joint distribution over the text and image tokens with an autoregressive transformer..</a:t>
            </a:r>
            <a:endParaRPr kumimoji="1" lang="ko-KR" altLang="en-US" sz="2000" b="1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1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Method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87B49-A5BD-2FAB-E8A2-119D9D0CA7DD}"/>
              </a:ext>
            </a:extLst>
          </p:cNvPr>
          <p:cNvSpPr txBox="1"/>
          <p:nvPr/>
        </p:nvSpPr>
        <p:spPr>
          <a:xfrm>
            <a:off x="503584" y="1350833"/>
            <a:ext cx="1095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Language with Visual Imagination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60E078-68D5-59B8-BB1F-8097A9C9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21" y="2175379"/>
            <a:ext cx="5410450" cy="315336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2542F16-1EE5-40FC-BE53-C0DECF8C2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002" y="2231436"/>
            <a:ext cx="5726722" cy="32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66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Experiments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87B49-A5BD-2FAB-E8A2-119D9D0CA7DD}"/>
              </a:ext>
            </a:extLst>
          </p:cNvPr>
          <p:cNvSpPr txBox="1"/>
          <p:nvPr/>
        </p:nvSpPr>
        <p:spPr>
          <a:xfrm>
            <a:off x="503584" y="1350833"/>
            <a:ext cx="1095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6" name="그림 5" descr="테이블이(가) 표시된 사진&#10;&#10;자동 생성된 설명">
            <a:extLst>
              <a:ext uri="{FF2B5EF4-FFF2-40B4-BE49-F238E27FC236}">
                <a16:creationId xmlns:a16="http://schemas.microsoft.com/office/drawing/2014/main" id="{CE38C845-589B-8E0C-61A5-BFF2C3BFA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86" y="2083315"/>
            <a:ext cx="9112469" cy="41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Experiments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87B49-A5BD-2FAB-E8A2-119D9D0CA7DD}"/>
              </a:ext>
            </a:extLst>
          </p:cNvPr>
          <p:cNvSpPr txBox="1"/>
          <p:nvPr/>
        </p:nvSpPr>
        <p:spPr>
          <a:xfrm>
            <a:off x="503584" y="1350833"/>
            <a:ext cx="1095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Qualitative Analysis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1CBB9B4-E4A2-FBE4-9F38-AF1B90C81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48"/>
          <a:stretch/>
        </p:blipFill>
        <p:spPr>
          <a:xfrm>
            <a:off x="841737" y="1930425"/>
            <a:ext cx="4401645" cy="40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33018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606195-A8E5-5748-7BB0-AFC2B1131370}"/>
              </a:ext>
            </a:extLst>
          </p:cNvPr>
          <p:cNvSpPr txBox="1"/>
          <p:nvPr/>
        </p:nvSpPr>
        <p:spPr>
          <a:xfrm>
            <a:off x="5294338" y="475956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dirty="0">
                <a:solidFill>
                  <a:srgbClr val="941E39"/>
                </a:solidFill>
                <a:latin typeface="Bernard MT Condensed" panose="02050806060905020404" pitchFamily="18" charset="0"/>
                <a:ea typeface="AppleMyungjo" pitchFamily="2" charset="-127"/>
              </a:rPr>
              <a:t>EMNLP 2022</a:t>
            </a:r>
            <a:endParaRPr kumimoji="1" lang="ko-KR" altLang="en-US" sz="2400" dirty="0">
              <a:solidFill>
                <a:srgbClr val="941E39"/>
              </a:solidFill>
              <a:latin typeface="Bernard MT Condensed" panose="02050806060905020404" pitchFamily="18" charset="0"/>
              <a:ea typeface="AppleMyungjo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0D755-809E-B1D1-1BCF-45B8853E71FA}"/>
              </a:ext>
            </a:extLst>
          </p:cNvPr>
          <p:cNvSpPr txBox="1"/>
          <p:nvPr/>
        </p:nvSpPr>
        <p:spPr>
          <a:xfrm>
            <a:off x="269631" y="1743880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Analyzing and Evaluating Faithfulness </a:t>
            </a:r>
            <a:br>
              <a:rPr lang="en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</a:br>
            <a:r>
              <a:rPr lang="en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in Dialogue Summarization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81040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ED3440C-C0C1-95EA-F1A8-C677254EE2D1}"/>
              </a:ext>
            </a:extLst>
          </p:cNvPr>
          <p:cNvSpPr txBox="1"/>
          <p:nvPr/>
        </p:nvSpPr>
        <p:spPr>
          <a:xfrm>
            <a:off x="4752876" y="4627958"/>
            <a:ext cx="268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pple Braille" pitchFamily="2" charset="0"/>
              </a:rPr>
              <a:t>Presenter: </a:t>
            </a:r>
            <a:r>
              <a:rPr kumimoji="1" lang="en-US" altLang="ko-KR" dirty="0" err="1">
                <a:latin typeface="Apple Braille" pitchFamily="2" charset="0"/>
              </a:rPr>
              <a:t>Jungwoo</a:t>
            </a:r>
            <a:r>
              <a:rPr kumimoji="1" lang="en-US" altLang="ko-KR" dirty="0">
                <a:latin typeface="Apple Braille" pitchFamily="2" charset="0"/>
              </a:rPr>
              <a:t> Lim</a:t>
            </a:r>
            <a:endParaRPr kumimoji="1" lang="ko-KR" altLang="en-US" dirty="0">
              <a:latin typeface="Apple Braille" pitchFamily="2" charset="0"/>
            </a:endParaRP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4323BA8E-289E-AA22-E1DF-F9D8714BE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251" y="3288883"/>
            <a:ext cx="5749159" cy="124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5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Introduction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503584" y="1350833"/>
            <a:ext cx="58551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Previous Works</a:t>
            </a: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Discovered that abstractive summarization suffers from unfaithful outputs, limiting its applicability in </a:t>
            </a:r>
            <a:r>
              <a:rPr kumimoji="1" lang="en-US" altLang="ko-KR" sz="2000" dirty="0" err="1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realworld</a:t>
            </a: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 scenarios</a:t>
            </a: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As an essential way of exchanging information, conversations usually involve multiple participants, informal language usage, repetition, and negations. Therefore, dialogue summarization is vulnerable to factual issues due to its abstractive nature.</a:t>
            </a: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ko-KR" altLang="en-US" sz="2000" b="1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FAF2FE63-5656-75B1-1438-85E2A0AA7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841" y="1514279"/>
            <a:ext cx="5027986" cy="4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Introduction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503584" y="1350833"/>
            <a:ext cx="1047972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Proposal</a:t>
            </a: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Categorize the most frequently occurred factual errors for dialogue summarization into 6 types. 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Collect </a:t>
            </a:r>
            <a:r>
              <a:rPr lang="en" altLang="ko-KR" sz="2000" dirty="0" err="1">
                <a:latin typeface="Apple Braille" pitchFamily="2" charset="0"/>
              </a:rPr>
              <a:t>finegrained</a:t>
            </a:r>
            <a:r>
              <a:rPr lang="en" altLang="ko-KR" sz="2000" dirty="0">
                <a:latin typeface="Apple Braille" pitchFamily="2" charset="0"/>
              </a:rPr>
              <a:t> factual annotations for human reference and the output of 4 recent dialogue summarization systems 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kumimoji="1" lang="en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Present a model-level evaluation schema, </a:t>
            </a:r>
            <a:r>
              <a:rPr kumimoji="1" lang="en" altLang="ko-KR" sz="2000" dirty="0" err="1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FacEval</a:t>
            </a:r>
            <a:r>
              <a:rPr kumimoji="1" lang="en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, targeting dialogue </a:t>
            </a:r>
            <a:r>
              <a:rPr kumimoji="1" lang="en" altLang="ko-KR" sz="2000" dirty="0" err="1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summarisation</a:t>
            </a:r>
            <a:r>
              <a:rPr kumimoji="1" lang="en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 models’ faithfulness</a:t>
            </a:r>
            <a:endParaRPr kumimoji="1" lang="ko-KR" altLang="en-US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3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Introduction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503584" y="1350833"/>
            <a:ext cx="109595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Generation with Pre-trained Language Model</a:t>
            </a: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Modern LMs suffer from the “likelihood trap” in which high likelihood sequences produced by greedy decoding or beam search tend to be dull and repetitive</a:t>
            </a: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While truncated sampling methods such as top-k, nucleus, and typical sampling alleviate these issues, they can also produce text with </a:t>
            </a:r>
            <a:r>
              <a:rPr kumimoji="1" lang="en-US" altLang="ko-KR" sz="2000" u="sng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inconsistencies, hallucinations, factual errors, or commonsense issues</a:t>
            </a: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LMs are trained using “teacher forcing”, where </a:t>
            </a:r>
            <a:r>
              <a:rPr kumimoji="1" lang="en-US" altLang="ko-KR" sz="2000" u="sng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they are always given the ground-truth prefix and asked to predict the next token</a:t>
            </a: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kumimoji="1" lang="en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At test-time, however, </a:t>
            </a:r>
            <a:r>
              <a:rPr kumimoji="1" lang="en" altLang="ko-KR" sz="2000" u="sng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the prefix can contain model-generated text, allowing errors to propagate during decoding</a:t>
            </a:r>
          </a:p>
          <a:p>
            <a:pPr marL="800100" lvl="1" indent="-342900">
              <a:buFontTx/>
              <a:buChar char="-"/>
            </a:pPr>
            <a:endParaRPr kumimoji="1" lang="en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ko-KR" altLang="en-US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Analysis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503584" y="1350833"/>
            <a:ext cx="1047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Fine-grained Faithfulness Analysis</a:t>
            </a: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C342AF5D-6227-2B59-F1A5-CFF127BF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69182"/>
            <a:ext cx="9816662" cy="35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Analysis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503584" y="1350833"/>
            <a:ext cx="1047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Fine-grained Faithfulness Analysis</a:t>
            </a:r>
            <a:endParaRPr lang="en" altLang="ko-KR" sz="2000" dirty="0">
              <a:latin typeface="Apple Braille" pitchFamily="2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4DF5ED0-A21C-670E-BCBF-E5A6BE62B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73" y="2046039"/>
            <a:ext cx="10479726" cy="39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21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Model-level Faithfulness Evaluation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503584" y="1350833"/>
            <a:ext cx="58341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Evaluation</a:t>
            </a: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Propose directly probing models’ generation probability with a constrained search space. 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First, </a:t>
            </a:r>
            <a:r>
              <a:rPr lang="en" altLang="ko-KR" sz="2000" dirty="0" err="1">
                <a:latin typeface="Apple Braille" pitchFamily="2" charset="0"/>
              </a:rPr>
              <a:t>FacEval</a:t>
            </a:r>
            <a:r>
              <a:rPr lang="en" altLang="ko-KR" sz="2000" dirty="0">
                <a:latin typeface="Apple Braille" pitchFamily="2" charset="0"/>
              </a:rPr>
              <a:t> generates a set of positive and negative samples with variant factual errors by rule-based transformations. 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Then, the generation probabilities of positive and negative summaries are compared for each dialogue. 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A better summarization model should be more likely to generate positive summaries than negative ones.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3650E88-6F57-0725-B83B-E79AC858F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881" y="2046039"/>
            <a:ext cx="4309043" cy="44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4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Experiments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503584" y="1350833"/>
            <a:ext cx="583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9" name="그림 8" descr="테이블이(가) 표시된 사진&#10;&#10;자동 생성된 설명">
            <a:extLst>
              <a:ext uri="{FF2B5EF4-FFF2-40B4-BE49-F238E27FC236}">
                <a16:creationId xmlns:a16="http://schemas.microsoft.com/office/drawing/2014/main" id="{680B49A9-C12B-4ABB-E2B9-70FA2E7A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70" y="2046039"/>
            <a:ext cx="9354206" cy="42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7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Experiments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503584" y="1350833"/>
            <a:ext cx="583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7" name="그림 6" descr="테이블이(가) 표시된 사진&#10;&#10;자동 생성된 설명">
            <a:extLst>
              <a:ext uri="{FF2B5EF4-FFF2-40B4-BE49-F238E27FC236}">
                <a16:creationId xmlns:a16="http://schemas.microsoft.com/office/drawing/2014/main" id="{2860680B-A3D2-911E-DFD1-8F97439A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16" y="1946256"/>
            <a:ext cx="8923283" cy="474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27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33018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C0D755-809E-B1D1-1BCF-45B8853E71FA}"/>
              </a:ext>
            </a:extLst>
          </p:cNvPr>
          <p:cNvSpPr txBox="1"/>
          <p:nvPr/>
        </p:nvSpPr>
        <p:spPr>
          <a:xfrm>
            <a:off x="269631" y="2952570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Thank you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81040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3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Introduction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A12FF719-0C89-2C36-80CE-D94F620E8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457"/>
          <a:stretch/>
        </p:blipFill>
        <p:spPr>
          <a:xfrm>
            <a:off x="1003474" y="1587438"/>
            <a:ext cx="6789217" cy="28637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A95738-84A6-F571-F5DE-21D13597C2D1}"/>
              </a:ext>
            </a:extLst>
          </p:cNvPr>
          <p:cNvSpPr txBox="1"/>
          <p:nvPr/>
        </p:nvSpPr>
        <p:spPr>
          <a:xfrm>
            <a:off x="503583" y="1350833"/>
            <a:ext cx="114187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 err="1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RankGen</a:t>
            </a:r>
            <a:endParaRPr kumimoji="1" lang="en-US" altLang="ko-KR" sz="24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INBOOK: select random sequences that occur within the same document as the prefix</a:t>
            </a: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GENERATIVE: generate continuations by conditioning a large pretrained LM on a given prefix.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B4D079-F489-2CED-14B8-817B91700CB5}"/>
              </a:ext>
            </a:extLst>
          </p:cNvPr>
          <p:cNvSpPr txBox="1"/>
          <p:nvPr/>
        </p:nvSpPr>
        <p:spPr>
          <a:xfrm>
            <a:off x="7524751" y="1377732"/>
            <a:ext cx="439761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1" lang="en-US" altLang="ko-KR" sz="24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1.2 billion parameter English encoder model that maps both human-written prefixes and model generated continuations of those prefixes (generations) to a shared vector space</a:t>
            </a:r>
          </a:p>
        </p:txBody>
      </p:sp>
    </p:spTree>
    <p:extLst>
      <p:ext uri="{BB962C8B-B14F-4D97-AF65-F5344CB8AC3E}">
        <p14:creationId xmlns:p14="http://schemas.microsoft.com/office/powerpoint/2010/main" val="86839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RANKGEN: a generation ranker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95738-84A6-F571-F5DE-21D13597C2D1}"/>
              </a:ext>
            </a:extLst>
          </p:cNvPr>
          <p:cNvSpPr txBox="1"/>
          <p:nvPr/>
        </p:nvSpPr>
        <p:spPr>
          <a:xfrm>
            <a:off x="5154627" y="1350833"/>
            <a:ext cx="64609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INBOOK Negatives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LMs struggle to distinguish gold continuations from INBOOK negatives</a:t>
            </a: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kumimoji="1" lang="ko-KR" altLang="en-US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  <p:pic>
        <p:nvPicPr>
          <p:cNvPr id="4" name="그림 3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42AC98A6-9546-E429-F232-18A1C6670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13"/>
          <a:stretch/>
        </p:blipFill>
        <p:spPr>
          <a:xfrm>
            <a:off x="695914" y="1350832"/>
            <a:ext cx="4314235" cy="2542443"/>
          </a:xfrm>
          <a:prstGeom prst="rect">
            <a:avLst/>
          </a:prstGeom>
        </p:spPr>
      </p:pic>
      <p:pic>
        <p:nvPicPr>
          <p:cNvPr id="9" name="그림 8" descr="테이블이(가) 표시된 사진&#10;&#10;자동 생성된 설명">
            <a:extLst>
              <a:ext uri="{FF2B5EF4-FFF2-40B4-BE49-F238E27FC236}">
                <a16:creationId xmlns:a16="http://schemas.microsoft.com/office/drawing/2014/main" id="{41802718-6E53-EA78-66CC-84024B4AD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63120"/>
          <a:stretch/>
        </p:blipFill>
        <p:spPr>
          <a:xfrm>
            <a:off x="676863" y="4181352"/>
            <a:ext cx="4389541" cy="17746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FCFCF6-FAAA-55EF-6710-4714140C574F}"/>
              </a:ext>
            </a:extLst>
          </p:cNvPr>
          <p:cNvSpPr txBox="1"/>
          <p:nvPr/>
        </p:nvSpPr>
        <p:spPr>
          <a:xfrm>
            <a:off x="5154627" y="3417025"/>
            <a:ext cx="64609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GENERATIVE negatives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negative samples are continuations to a prefix that are generated by a pretrained LM</a:t>
            </a:r>
          </a:p>
          <a:p>
            <a:pPr marL="800100" lvl="1" indent="-342900">
              <a:buFontTx/>
              <a:buChar char="-"/>
            </a:pPr>
            <a:endParaRPr kumimoji="1" lang="en-US" altLang="ko-KR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Machine-generated text is known to differ significantly from human text, containing repetitions, and hallucinations </a:t>
            </a:r>
            <a:endParaRPr kumimoji="1" lang="ko-KR" altLang="en-US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RANKGEN: a generation ranker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95738-84A6-F571-F5DE-21D13597C2D1}"/>
              </a:ext>
            </a:extLst>
          </p:cNvPr>
          <p:cNvSpPr txBox="1"/>
          <p:nvPr/>
        </p:nvSpPr>
        <p:spPr>
          <a:xfrm>
            <a:off x="477852" y="1350833"/>
            <a:ext cx="110473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Training </a:t>
            </a:r>
            <a:r>
              <a:rPr kumimoji="1" lang="en-US" altLang="ko-KR" sz="2400" dirty="0" err="1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RankGen</a:t>
            </a:r>
            <a:endParaRPr kumimoji="1" lang="en-US" altLang="ko-KR" sz="24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Train RANKGEN using large-scale contrastive learning with in-batch negative sampling</a:t>
            </a:r>
          </a:p>
          <a:p>
            <a:pPr marL="800100" lvl="1" indent="-342900">
              <a:buFontTx/>
              <a:buChar char="-"/>
            </a:pPr>
            <a:r>
              <a:rPr kumimoji="1" lang="en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Use a contrastive objective that pushes the prefix vector pi close to the gold continuation vector </a:t>
            </a:r>
            <a:r>
              <a:rPr kumimoji="1" lang="en" altLang="ko-KR" sz="2000" b="1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c</a:t>
            </a:r>
            <a:r>
              <a:rPr kumimoji="1" lang="en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 , but away from both the generation vector </a:t>
            </a:r>
            <a:r>
              <a:rPr kumimoji="1" lang="en" altLang="ko-KR" sz="2000" b="1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g</a:t>
            </a:r>
            <a:r>
              <a:rPr kumimoji="1" lang="en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 as well as all other continuation vectors </a:t>
            </a:r>
            <a:r>
              <a:rPr kumimoji="1" lang="en" altLang="ko-KR" sz="2000" b="1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c</a:t>
            </a:r>
            <a:r>
              <a:rPr kumimoji="1" lang="en" altLang="ko-KR" sz="20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 in the same minibatch (“in-batch negative sampling”)</a:t>
            </a:r>
          </a:p>
          <a:p>
            <a:pPr marL="800100" lvl="1" indent="-342900">
              <a:buFontTx/>
              <a:buChar char="-"/>
            </a:pPr>
            <a:endParaRPr kumimoji="1" lang="ko-KR" altLang="en-US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0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RANKGEN: a generation ranker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95738-84A6-F571-F5DE-21D13597C2D1}"/>
              </a:ext>
            </a:extLst>
          </p:cNvPr>
          <p:cNvSpPr txBox="1"/>
          <p:nvPr/>
        </p:nvSpPr>
        <p:spPr>
          <a:xfrm>
            <a:off x="477852" y="1350833"/>
            <a:ext cx="110473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 err="1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RankGen</a:t>
            </a: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 Inference</a:t>
            </a: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After model training, the dot product between the prefix and continuation vectors denotes their compatibility score. </a:t>
            </a:r>
          </a:p>
          <a:p>
            <a:pPr lvl="1"/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We experiment with two strategies for using these scores during generation: </a:t>
            </a:r>
            <a:br>
              <a:rPr lang="en" altLang="ko-KR" sz="2000" dirty="0">
                <a:latin typeface="Apple Braille" pitchFamily="2" charset="0"/>
              </a:rPr>
            </a:br>
            <a:br>
              <a:rPr lang="en" altLang="ko-KR" sz="2000" dirty="0">
                <a:latin typeface="Apple Braille" pitchFamily="2" charset="0"/>
              </a:rPr>
            </a:br>
            <a:r>
              <a:rPr lang="en" altLang="ko-KR" sz="2000" dirty="0">
                <a:latin typeface="Apple Braille" pitchFamily="2" charset="0"/>
              </a:rPr>
              <a:t>(1) overgeneration and reranking, in which we use any pretrained LM and decoding algorithm to generate multiple samples (20 in our experiments) and then re-rank them;</a:t>
            </a:r>
            <a:br>
              <a:rPr lang="en" altLang="ko-KR" sz="2000" dirty="0">
                <a:latin typeface="Apple Braille" pitchFamily="2" charset="0"/>
              </a:rPr>
            </a:br>
            <a:br>
              <a:rPr lang="en" altLang="ko-KR" sz="2000" dirty="0">
                <a:latin typeface="Apple Braille" pitchFamily="2" charset="0"/>
              </a:rPr>
            </a:br>
            <a:r>
              <a:rPr lang="en" altLang="ko-KR" sz="2000" dirty="0">
                <a:latin typeface="Apple Braille" pitchFamily="2" charset="0"/>
              </a:rPr>
              <a:t>(2) beam search, in which we generate N samples of length L via nucleus or ancestral sampling, compute the top B highest-scoring samples via RANKGEN, and concatenate them to the prefix to continue generation</a:t>
            </a:r>
            <a:endParaRPr kumimoji="1" lang="ko-KR" altLang="en-US" sz="20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38614-37B5-DFBF-5BA0-F3B359E17B45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RANKGEN: a generation ranker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95738-84A6-F571-F5DE-21D13597C2D1}"/>
              </a:ext>
            </a:extLst>
          </p:cNvPr>
          <p:cNvSpPr txBox="1"/>
          <p:nvPr/>
        </p:nvSpPr>
        <p:spPr>
          <a:xfrm>
            <a:off x="477852" y="1350833"/>
            <a:ext cx="11047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 err="1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RankGen</a:t>
            </a: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 Inference</a:t>
            </a: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After model training, the dot product between the prefix and continuation vectors denotes their compatibility score.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5AD6FC3-825F-DD18-7262-40A6C0A93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556817"/>
            <a:ext cx="7505700" cy="35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2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367863" y="1350833"/>
            <a:ext cx="1128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A64DC-D36D-2948-B4DB-1EBD25C92993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Experiments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  <p:pic>
        <p:nvPicPr>
          <p:cNvPr id="2" name="그림 1" descr="테이블이(가) 표시된 사진&#10;&#10;자동 생성된 설명">
            <a:extLst>
              <a:ext uri="{FF2B5EF4-FFF2-40B4-BE49-F238E27FC236}">
                <a16:creationId xmlns:a16="http://schemas.microsoft.com/office/drawing/2014/main" id="{6FE1ADF6-821E-78F3-817B-E32BFA90B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4" y="1812499"/>
            <a:ext cx="7224666" cy="4785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98C494-DC84-AE1A-99B7-AF131C555D9B}"/>
              </a:ext>
            </a:extLst>
          </p:cNvPr>
          <p:cNvSpPr txBox="1"/>
          <p:nvPr/>
        </p:nvSpPr>
        <p:spPr>
          <a:xfrm>
            <a:off x="7629525" y="1912896"/>
            <a:ext cx="41270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" altLang="ko-KR" sz="1800" dirty="0">
                <a:latin typeface="Apple Braille" pitchFamily="2" charset="0"/>
              </a:rPr>
              <a:t>RANKGEN re-ranking and beam search significantly improves MAUVE</a:t>
            </a:r>
          </a:p>
          <a:p>
            <a:pPr marL="800100" lvl="1" indent="-342900">
              <a:buFontTx/>
              <a:buChar char="-"/>
            </a:pPr>
            <a:endParaRPr lang="en" altLang="ko-KR" sz="18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1800" dirty="0">
                <a:latin typeface="Apple Braille" pitchFamily="2" charset="0"/>
              </a:rPr>
              <a:t>INBOOK negatives help more than GENERATIVE, but using both maximizes MAUVE</a:t>
            </a:r>
          </a:p>
          <a:p>
            <a:pPr marL="800100" lvl="1" indent="-342900">
              <a:buFontTx/>
              <a:buChar char="-"/>
            </a:pPr>
            <a:endParaRPr lang="en" altLang="ko-KR" sz="1800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7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AB35733B-DCD8-592C-843A-19D9986CD116}"/>
              </a:ext>
            </a:extLst>
          </p:cNvPr>
          <p:cNvCxnSpPr>
            <a:cxnSpLocks/>
          </p:cNvCxnSpPr>
          <p:nvPr/>
        </p:nvCxnSpPr>
        <p:spPr>
          <a:xfrm>
            <a:off x="269631" y="263924"/>
            <a:ext cx="11582400" cy="0"/>
          </a:xfrm>
          <a:prstGeom prst="line">
            <a:avLst/>
          </a:prstGeom>
          <a:ln w="19050">
            <a:solidFill>
              <a:srgbClr val="8800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5D1B0CE6-A748-DE02-9EBB-D425F13CB594}"/>
              </a:ext>
            </a:extLst>
          </p:cNvPr>
          <p:cNvCxnSpPr>
            <a:cxnSpLocks/>
          </p:cNvCxnSpPr>
          <p:nvPr/>
        </p:nvCxnSpPr>
        <p:spPr>
          <a:xfrm>
            <a:off x="269631" y="6628031"/>
            <a:ext cx="11582400" cy="0"/>
          </a:xfrm>
          <a:prstGeom prst="line">
            <a:avLst/>
          </a:prstGeom>
          <a:ln w="12700">
            <a:solidFill>
              <a:srgbClr val="800227">
                <a:alpha val="75294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90F239-F3C4-4CAF-2450-9924B58EB883}"/>
              </a:ext>
            </a:extLst>
          </p:cNvPr>
          <p:cNvSpPr txBox="1"/>
          <p:nvPr/>
        </p:nvSpPr>
        <p:spPr>
          <a:xfrm>
            <a:off x="367863" y="1350833"/>
            <a:ext cx="1128455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Apple Braille" pitchFamily="2" charset="0"/>
                <a:ea typeface="Apple SD Gothic Neo" panose="02000300000000000000" pitchFamily="2" charset="-127"/>
                <a:cs typeface="Times New Roman" panose="02020603050405020304" pitchFamily="18" charset="0"/>
              </a:rPr>
              <a:t>Limitations</a:t>
            </a: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While RANKGEN itself is efficient, generating multiple samples increases decoding time by an order of magnitude. 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RANKGEN is a re-ranking method, so it relies on other decoding methods to produce the candidate output set. </a:t>
            </a:r>
          </a:p>
          <a:p>
            <a:pPr marL="800100" lvl="1" indent="-342900">
              <a:buFontTx/>
              <a:buChar char="-"/>
            </a:pPr>
            <a:endParaRPr lang="en" altLang="ko-KR" sz="2000" dirty="0">
              <a:latin typeface="Apple Braille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en" altLang="ko-KR" sz="2000" dirty="0">
                <a:latin typeface="Apple Braille" pitchFamily="2" charset="0"/>
              </a:rPr>
              <a:t>Biases in the output candidate set from existing decoding algorithms maybe present in RANKGEN outputs. </a:t>
            </a:r>
            <a:endParaRPr kumimoji="1" lang="en-US" altLang="ko-KR" sz="2400" dirty="0">
              <a:latin typeface="Apple Braille" pitchFamily="2" charset="0"/>
              <a:ea typeface="Apple SD Gothic Neo" panose="02000300000000000000" pitchFamily="2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A64DC-D36D-2948-B4DB-1EBD25C92993}"/>
              </a:ext>
            </a:extLst>
          </p:cNvPr>
          <p:cNvSpPr txBox="1"/>
          <p:nvPr/>
        </p:nvSpPr>
        <p:spPr>
          <a:xfrm>
            <a:off x="269631" y="470961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cs typeface="Bodoni MT" panose="020F0502020204030204" pitchFamily="34" charset="0"/>
              </a:rPr>
              <a:t>Limitations</a:t>
            </a:r>
            <a:endParaRPr kumimoji="1"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cs typeface="Bodoni M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0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1059</Words>
  <Application>Microsoft Macintosh PowerPoint</Application>
  <PresentationFormat>와이드스크린</PresentationFormat>
  <Paragraphs>130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Apple Braille</vt:lpstr>
      <vt:lpstr>Arial</vt:lpstr>
      <vt:lpstr>Bernard MT Condensed</vt:lpstr>
      <vt:lpstr>Britannic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임정우[ 대학원석·박사통합과정수료연구(재학) / 컴퓨터학과 ]</dc:creator>
  <cp:lastModifiedBy>임정우[ 대학원석·박사통합과정수료연구(재학) / 컴퓨터학과 ]</cp:lastModifiedBy>
  <cp:revision>10</cp:revision>
  <dcterms:created xsi:type="dcterms:W3CDTF">2022-11-12T00:53:54Z</dcterms:created>
  <dcterms:modified xsi:type="dcterms:W3CDTF">2023-01-25T14:45:17Z</dcterms:modified>
</cp:coreProperties>
</file>